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3"/>
  </p:notesMasterIdLst>
  <p:sldIdLst>
    <p:sldId id="278" r:id="rId2"/>
    <p:sldId id="280" r:id="rId3"/>
    <p:sldId id="294" r:id="rId4"/>
    <p:sldId id="296" r:id="rId5"/>
    <p:sldId id="295" r:id="rId6"/>
    <p:sldId id="298" r:id="rId7"/>
    <p:sldId id="302" r:id="rId8"/>
    <p:sldId id="299" r:id="rId9"/>
    <p:sldId id="303" r:id="rId10"/>
    <p:sldId id="297" r:id="rId11"/>
    <p:sldId id="300" r:id="rId12"/>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vvan ." initials="A." lastIdx="1" clrIdx="0">
    <p:extLst>
      <p:ext uri="{19B8F6BF-5375-455C-9EA6-DF929625EA0E}">
        <p15:presenceInfo xmlns:p15="http://schemas.microsoft.com/office/powerpoint/2012/main" userId="eb4043bb48d64c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83585A-C35F-43FA-A456-97D89D9D0A1C}" v="220" dt="2023-01-01T18:28:35.37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p:restoredTop sz="62063" autoAdjust="0"/>
  </p:normalViewPr>
  <p:slideViewPr>
    <p:cSldViewPr snapToGrid="0" snapToObjects="1">
      <p:cViewPr>
        <p:scale>
          <a:sx n="50" d="100"/>
          <a:sy n="50" d="100"/>
        </p:scale>
        <p:origin x="1470" y="-5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171450" indent="-171450">
              <a:lnSpc>
                <a:spcPct val="90000"/>
              </a:lnSpc>
              <a:spcBef>
                <a:spcPts val="360"/>
              </a:spcBef>
              <a:buFont typeface="Arial" panose="020B0604020202020204" pitchFamily="34" charset="0"/>
              <a:buChar char="•"/>
            </a:pPr>
            <a:r>
              <a:rPr lang="en-US" dirty="0"/>
              <a:t>Architects, engineers, and contractors (AEC) rely on Building Information Modeling (BIM) to drive digital transformation of their businesses. Autodesk, the industry leader in BIM, helps businesses and the built environment realize better ways of working.</a:t>
            </a:r>
          </a:p>
          <a:p>
            <a:pPr marL="171450" indent="-171450">
              <a:lnSpc>
                <a:spcPct val="90000"/>
              </a:lnSpc>
              <a:spcBef>
                <a:spcPts val="360"/>
              </a:spcBef>
              <a:buFont typeface="Arial" panose="020B0604020202020204" pitchFamily="34" charset="0"/>
              <a:buChar char="•"/>
            </a:pPr>
            <a:r>
              <a:rPr lang="en-US" dirty="0"/>
              <a:t>By using BIM, customers are able to visualize a construction from both their own perspective and from a performance standpoint by combining computer animation and virtual flythroughs of railway tracks. </a:t>
            </a:r>
          </a:p>
          <a:p>
            <a:pPr marL="171450" indent="-171450">
              <a:lnSpc>
                <a:spcPct val="90000"/>
              </a:lnSpc>
              <a:spcBef>
                <a:spcPts val="360"/>
              </a:spcBef>
              <a:buFont typeface="Arial" panose="020B0604020202020204" pitchFamily="34" charset="0"/>
              <a:buChar char="•"/>
            </a:pPr>
            <a:r>
              <a:rPr lang="en-US" dirty="0"/>
              <a:t>As a result, there is a greater opportunity for engagement between the client, design team, and other stakeholders at this early stage, leading to more informed decisions (Barnes, 2020). </a:t>
            </a:r>
          </a:p>
          <a:p>
            <a:pPr marL="171450" indent="-171450">
              <a:lnSpc>
                <a:spcPct val="90000"/>
              </a:lnSpc>
              <a:spcBef>
                <a:spcPts val="360"/>
              </a:spcBef>
              <a:buFont typeface="Arial" panose="020B0604020202020204" pitchFamily="34" charset="0"/>
              <a:buChar char="•"/>
            </a:pPr>
            <a:r>
              <a:rPr lang="en-US" dirty="0"/>
              <a:t>The model's area information helps quantity surveyors and clients calculate design costs more quickly and accurately.</a:t>
            </a:r>
          </a:p>
          <a:p>
            <a:pPr>
              <a:lnSpc>
                <a:spcPct val="90000"/>
              </a:lnSpc>
              <a:spcBef>
                <a:spcPts val="360"/>
              </a:spcBef>
            </a:pPr>
            <a:endParaRPr lang="en-US" dirty="0"/>
          </a:p>
          <a:p>
            <a:endParaRPr lang="en-US" dirty="0">
              <a:cs typeface="Calibri"/>
            </a:endParaRPr>
          </a:p>
        </p:txBody>
      </p:sp>
    </p:spTree>
    <p:extLst>
      <p:ext uri="{BB962C8B-B14F-4D97-AF65-F5344CB8AC3E}">
        <p14:creationId xmlns:p14="http://schemas.microsoft.com/office/powerpoint/2010/main" val="110878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409553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lnSpc>
                <a:spcPct val="90000"/>
              </a:lnSpc>
              <a:spcBef>
                <a:spcPts val="360"/>
              </a:spcBef>
            </a:pPr>
            <a:r>
              <a:rPr lang="en-US" dirty="0"/>
              <a:t>  </a:t>
            </a:r>
          </a:p>
          <a:p>
            <a:pPr marL="171450" indent="-171450">
              <a:lnSpc>
                <a:spcPct val="90000"/>
              </a:lnSpc>
              <a:spcBef>
                <a:spcPts val="360"/>
              </a:spcBef>
              <a:buFont typeface="Arial" panose="020B0604020202020204" pitchFamily="34" charset="0"/>
              <a:buChar char="•"/>
            </a:pPr>
            <a:r>
              <a:rPr lang="en-US" dirty="0"/>
              <a:t>The Dodge Data &amp; Analytics report describes the industry at a tipping point, with most BIM-using firms now using BIM on over half of their projects, driving digital transformation across the sector.</a:t>
            </a:r>
          </a:p>
          <a:p>
            <a:pPr marL="171450" indent="-171450">
              <a:lnSpc>
                <a:spcPct val="90000"/>
              </a:lnSpc>
              <a:spcBef>
                <a:spcPts val="360"/>
              </a:spcBef>
              <a:buFont typeface="Arial" panose="020B0604020202020204" pitchFamily="34" charset="0"/>
              <a:buChar char="•"/>
            </a:pPr>
            <a:r>
              <a:rPr lang="en-US" dirty="0"/>
              <a:t>But it's vital to note that in the US, BIM is not a requirement of the federal government. Contrary to nations like the UK and Singapore, which have rigorous regulations for the usage of the technology, the technology is not yet required for public projects.</a:t>
            </a:r>
          </a:p>
          <a:p>
            <a:pPr>
              <a:lnSpc>
                <a:spcPct val="90000"/>
              </a:lnSpc>
              <a:spcBef>
                <a:spcPts val="360"/>
              </a:spcBef>
            </a:pPr>
            <a:endParaRPr lang="en-US" dirty="0"/>
          </a:p>
          <a:p>
            <a:pPr>
              <a:lnSpc>
                <a:spcPct val="90000"/>
              </a:lnSpc>
              <a:spcBef>
                <a:spcPts val="360"/>
              </a:spcBef>
            </a:pPr>
            <a:endParaRPr lang="en-US" dirty="0"/>
          </a:p>
          <a:p>
            <a:endParaRPr lang="en-US" dirty="0">
              <a:cs typeface="Calibri"/>
            </a:endParaRPr>
          </a:p>
        </p:txBody>
      </p:sp>
    </p:spTree>
    <p:extLst>
      <p:ext uri="{BB962C8B-B14F-4D97-AF65-F5344CB8AC3E}">
        <p14:creationId xmlns:p14="http://schemas.microsoft.com/office/powerpoint/2010/main" val="402938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171450" indent="-171450">
              <a:spcBef>
                <a:spcPts val="360"/>
              </a:spcBef>
              <a:buFont typeface="Arial" panose="020B0604020202020204" pitchFamily="34" charset="0"/>
              <a:buChar char="•"/>
            </a:pPr>
            <a:r>
              <a:rPr lang="en-US" dirty="0"/>
              <a:t>Instead of due to a legislative need, the system has been adopted by US businesses due to its advantages in efficiency, lowering material waste, and enhancing site safety (</a:t>
            </a:r>
            <a:r>
              <a:rPr lang="en-US" dirty="0" err="1"/>
              <a:t>Mochal</a:t>
            </a:r>
            <a:r>
              <a:rPr lang="en-US" dirty="0"/>
              <a:t> &amp; </a:t>
            </a:r>
            <a:r>
              <a:rPr lang="en-US" dirty="0" err="1"/>
              <a:t>Mochal</a:t>
            </a:r>
            <a:r>
              <a:rPr lang="en-US" dirty="0"/>
              <a:t>, 2011). </a:t>
            </a:r>
          </a:p>
          <a:p>
            <a:pPr marL="171450" indent="-171450">
              <a:spcBef>
                <a:spcPts val="360"/>
              </a:spcBef>
              <a:buFont typeface="Arial" panose="020B0604020202020204" pitchFamily="34" charset="0"/>
              <a:buChar char="•"/>
            </a:pPr>
            <a:r>
              <a:rPr lang="en-US" dirty="0"/>
              <a:t>Although there is a strong demand for the federal government to compel its usage in public projects costing more than $5 million USD, the US lacks a central government body in charge of overseeing civil engineering and infrastructure projects. </a:t>
            </a:r>
          </a:p>
          <a:p>
            <a:pPr marL="171450" indent="-171450">
              <a:spcBef>
                <a:spcPts val="360"/>
              </a:spcBef>
              <a:buFont typeface="Arial" panose="020B0604020202020204" pitchFamily="34" charset="0"/>
              <a:buChar char="•"/>
            </a:pPr>
            <a:r>
              <a:rPr lang="en-US" dirty="0"/>
              <a:t>This might be a factor in the delayed adoption of its nationality (Barnes, 2020)..</a:t>
            </a:r>
          </a:p>
          <a:p>
            <a:pPr>
              <a:spcBef>
                <a:spcPts val="360"/>
              </a:spcBef>
            </a:pPr>
            <a:endParaRPr lang="en-US" dirty="0"/>
          </a:p>
          <a:p>
            <a:pPr>
              <a:spcBef>
                <a:spcPts val="360"/>
              </a:spcBef>
            </a:pPr>
            <a:endParaRPr lang="en-US" dirty="0"/>
          </a:p>
          <a:p>
            <a:endParaRPr lang="en-US" dirty="0">
              <a:cs typeface="Calibri"/>
            </a:endParaRPr>
          </a:p>
        </p:txBody>
      </p:sp>
    </p:spTree>
    <p:extLst>
      <p:ext uri="{BB962C8B-B14F-4D97-AF65-F5344CB8AC3E}">
        <p14:creationId xmlns:p14="http://schemas.microsoft.com/office/powerpoint/2010/main" val="246358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171450" indent="-171450">
              <a:lnSpc>
                <a:spcPct val="90000"/>
              </a:lnSpc>
              <a:spcBef>
                <a:spcPts val="360"/>
              </a:spcBef>
              <a:buFont typeface="Arial" panose="020B0604020202020204" pitchFamily="34" charset="0"/>
              <a:buChar char="•"/>
            </a:pPr>
            <a:r>
              <a:rPr lang="en-US" dirty="0"/>
              <a:t>In significant projects around the nation, BIM has established a strong grip. </a:t>
            </a:r>
          </a:p>
          <a:p>
            <a:pPr marL="171450" indent="-171450">
              <a:lnSpc>
                <a:spcPct val="90000"/>
              </a:lnSpc>
              <a:spcBef>
                <a:spcPts val="360"/>
              </a:spcBef>
              <a:buFont typeface="Arial" panose="020B0604020202020204" pitchFamily="34" charset="0"/>
              <a:buChar char="•"/>
            </a:pPr>
            <a:r>
              <a:rPr lang="en-US" dirty="0"/>
              <a:t>Even while BIM is frequently used in bigger projects like infrastructure and civil engineering, its application in private building contracts and even residential construction is growing as the advantages of adoption expand and the cost declines.</a:t>
            </a:r>
          </a:p>
          <a:p>
            <a:pPr marL="171450" indent="-171450">
              <a:lnSpc>
                <a:spcPct val="90000"/>
              </a:lnSpc>
              <a:spcBef>
                <a:spcPts val="360"/>
              </a:spcBef>
              <a:buFont typeface="Arial" panose="020B0604020202020204" pitchFamily="34" charset="0"/>
              <a:buChar char="•"/>
            </a:pPr>
            <a:r>
              <a:rPr lang="en-US" dirty="0"/>
              <a:t>Engineers and architects have been able to push the envelope of design while still completing projects on schedule by positioning themselves as a cornerstone necessity for construction. </a:t>
            </a:r>
          </a:p>
          <a:p>
            <a:pPr marL="171450" indent="-171450">
              <a:lnSpc>
                <a:spcPct val="90000"/>
              </a:lnSpc>
              <a:spcBef>
                <a:spcPts val="360"/>
              </a:spcBef>
              <a:buFont typeface="Arial" panose="020B0604020202020204" pitchFamily="34" charset="0"/>
              <a:buChar char="•"/>
            </a:pPr>
            <a:r>
              <a:rPr lang="en-US" dirty="0"/>
              <a:t>The One World Trade Center in New York City, also known as the Freedom Tower, served as a notable example of this. </a:t>
            </a:r>
          </a:p>
          <a:p>
            <a:pPr marL="171450" indent="-171450">
              <a:lnSpc>
                <a:spcPct val="90000"/>
              </a:lnSpc>
              <a:spcBef>
                <a:spcPts val="360"/>
              </a:spcBef>
              <a:buFont typeface="Arial" panose="020B0604020202020204" pitchFamily="34" charset="0"/>
              <a:buChar char="•"/>
            </a:pPr>
            <a:r>
              <a:rPr lang="en-US" dirty="0"/>
              <a:t>With a height of 1,776 feet and a design that was nearly entirely created using 3D modelling, it is one of the most complicated buildings ever finished in the US due to its sheer scale and operational requirements.</a:t>
            </a:r>
          </a:p>
          <a:p>
            <a:endParaRPr lang="en-US" dirty="0">
              <a:cs typeface="Calibri"/>
            </a:endParaRPr>
          </a:p>
        </p:txBody>
      </p:sp>
    </p:spTree>
    <p:extLst>
      <p:ext uri="{BB962C8B-B14F-4D97-AF65-F5344CB8AC3E}">
        <p14:creationId xmlns:p14="http://schemas.microsoft.com/office/powerpoint/2010/main" val="320657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171450" indent="-171450">
              <a:spcBef>
                <a:spcPts val="360"/>
              </a:spcBef>
              <a:buFont typeface="Arial" panose="020B0604020202020204" pitchFamily="34" charset="0"/>
              <a:buChar char="•"/>
            </a:pPr>
            <a:r>
              <a:rPr lang="en-US" dirty="0"/>
              <a:t>There is one main factor driving the rise in BIM usage. </a:t>
            </a:r>
            <a:r>
              <a:rPr lang="en-US" b="0" i="0" dirty="0">
                <a:solidFill>
                  <a:srgbClr val="202124"/>
                </a:solidFill>
                <a:effectLst/>
                <a:latin typeface="arial" panose="020B0604020202020204" pitchFamily="34" charset="0"/>
              </a:rPr>
              <a:t>BIM is accelerating digital transformation, thanks to its rising and an increase in the adoption of emerging technologies.</a:t>
            </a:r>
            <a:endParaRPr lang="en-US" b="0" dirty="0"/>
          </a:p>
          <a:p>
            <a:pPr marL="171450" indent="-171450">
              <a:spcBef>
                <a:spcPts val="360"/>
              </a:spcBef>
              <a:buFont typeface="Arial" panose="020B0604020202020204" pitchFamily="34" charset="0"/>
              <a:buChar char="•"/>
            </a:pPr>
            <a:r>
              <a:rPr lang="en-US" dirty="0"/>
              <a:t>Companies are becoming more aware of the significant commercial benefits that come with a digital transformation, including increased customer satisfaction, design quality, decreased risk, fewer mistakes and rework, and significant gains in operational efficiency and sustainability.</a:t>
            </a:r>
          </a:p>
          <a:p>
            <a:pPr marL="171450" indent="-171450">
              <a:spcBef>
                <a:spcPts val="360"/>
              </a:spcBef>
              <a:buFont typeface="Arial" panose="020B0604020202020204" pitchFamily="34" charset="0"/>
              <a:buChar char="•"/>
            </a:pPr>
            <a:r>
              <a:rPr lang="en-US" dirty="0"/>
              <a:t>However, it goes beyond adoption. The benefits of BIM increase as you </a:t>
            </a:r>
            <a:r>
              <a:rPr lang="en-US" dirty="0" err="1"/>
              <a:t>utilise</a:t>
            </a:r>
            <a:r>
              <a:rPr lang="en-US" dirty="0"/>
              <a:t> it more. </a:t>
            </a:r>
          </a:p>
          <a:p>
            <a:pPr marL="171450" indent="-171450">
              <a:spcBef>
                <a:spcPts val="360"/>
              </a:spcBef>
              <a:buFont typeface="Arial" panose="020B0604020202020204" pitchFamily="34" charset="0"/>
              <a:buChar char="•"/>
            </a:pPr>
            <a:r>
              <a:rPr lang="en-US" dirty="0"/>
              <a:t>A company's BIM intensity (i.e., the proportion of its projects that use BIM) directly correlates with the status of its digital transformation and the extent to which it reports reaping rewards from BIM investment and ROI.</a:t>
            </a:r>
          </a:p>
          <a:p>
            <a:pPr marL="171450" indent="-171450">
              <a:spcBef>
                <a:spcPts val="360"/>
              </a:spcBef>
              <a:buFont typeface="Arial" panose="020B0604020202020204" pitchFamily="34" charset="0"/>
              <a:buChar char="•"/>
            </a:pPr>
            <a:r>
              <a:rPr lang="en-US" dirty="0"/>
              <a:t>BIM is a crucial step in the process of going through a digital transformation. Nearly half (47%) of heavy BIM users are getting close to the objective.</a:t>
            </a:r>
          </a:p>
          <a:p>
            <a:endParaRPr lang="en-US" dirty="0">
              <a:cs typeface="Calibri"/>
            </a:endParaRPr>
          </a:p>
        </p:txBody>
      </p:sp>
    </p:spTree>
    <p:extLst>
      <p:ext uri="{BB962C8B-B14F-4D97-AF65-F5344CB8AC3E}">
        <p14:creationId xmlns:p14="http://schemas.microsoft.com/office/powerpoint/2010/main" val="75618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spcBef>
                <a:spcPts val="360"/>
              </a:spcBef>
            </a:pPr>
            <a:endParaRPr lang="en-US" dirty="0"/>
          </a:p>
          <a:p>
            <a:pPr marL="171450" indent="-171450">
              <a:spcBef>
                <a:spcPts val="360"/>
              </a:spcBef>
              <a:buFont typeface="Arial" panose="020B0604020202020204" pitchFamily="34" charset="0"/>
              <a:buChar char="•"/>
            </a:pPr>
            <a:r>
              <a:rPr lang="en-US" dirty="0"/>
              <a:t>It provides possibilities to find recurring problems or common bottlenecks throughout the whole project portfolio of the organisation and to establish new workflows and procedures to go around them in the future. BIM is transforming the landscape of a technology-resistant construction industry by enabling and enhancing procedures (Habibi </a:t>
            </a:r>
            <a:r>
              <a:rPr lang="en-US" dirty="0" err="1"/>
              <a:t>lasiby</a:t>
            </a:r>
            <a:r>
              <a:rPr lang="en-US" dirty="0"/>
              <a:t> et al., 2021).</a:t>
            </a:r>
          </a:p>
          <a:p>
            <a:pPr marL="171450" indent="-171450">
              <a:spcBef>
                <a:spcPts val="360"/>
              </a:spcBef>
              <a:buFont typeface="Arial" panose="020B0604020202020204" pitchFamily="34" charset="0"/>
              <a:buChar char="•"/>
            </a:pPr>
            <a:r>
              <a:rPr lang="en-US" dirty="0"/>
              <a:t>Greater developments in BIM include </a:t>
            </a:r>
            <a:r>
              <a:rPr lang="en-US" b="0" dirty="0"/>
              <a:t>cloud-based technologies driving design and construction teams working in new, innovative ways.</a:t>
            </a:r>
          </a:p>
          <a:p>
            <a:endParaRPr lang="en-US" dirty="0">
              <a:cs typeface="Calibri"/>
            </a:endParaRPr>
          </a:p>
        </p:txBody>
      </p:sp>
    </p:spTree>
    <p:extLst>
      <p:ext uri="{BB962C8B-B14F-4D97-AF65-F5344CB8AC3E}">
        <p14:creationId xmlns:p14="http://schemas.microsoft.com/office/powerpoint/2010/main" val="269539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171450" indent="-171450">
              <a:lnSpc>
                <a:spcPct val="90000"/>
              </a:lnSpc>
              <a:spcBef>
                <a:spcPts val="360"/>
              </a:spcBef>
              <a:buFont typeface="Arial" panose="020B0604020202020204" pitchFamily="34" charset="0"/>
              <a:buChar char="•"/>
            </a:pPr>
            <a:r>
              <a:rPr lang="en-US" dirty="0"/>
              <a:t>Building information modelling, or BIM, is a highly intelligent and collaborative 3D model-based approach for managing information throughout the lifecycle of a construction project.</a:t>
            </a:r>
          </a:p>
          <a:p>
            <a:pPr marL="171450" indent="-171450">
              <a:lnSpc>
                <a:spcPct val="90000"/>
              </a:lnSpc>
              <a:spcBef>
                <a:spcPts val="360"/>
              </a:spcBef>
              <a:buFont typeface="Arial" panose="020B0604020202020204" pitchFamily="34" charset="0"/>
              <a:buChar char="•"/>
            </a:pPr>
            <a:r>
              <a:rPr lang="en-US" dirty="0"/>
              <a:t>The technique contains information about a model's structural and functional elements, providing architects, engineers, and builders with the knowledge and resources they need to plan, design, and build in a more efficient, quick, and environmentally friendly manner.</a:t>
            </a:r>
          </a:p>
          <a:p>
            <a:pPr marL="171450" indent="-171450">
              <a:lnSpc>
                <a:spcPct val="90000"/>
              </a:lnSpc>
              <a:spcBef>
                <a:spcPts val="360"/>
              </a:spcBef>
              <a:buFont typeface="Arial" panose="020B0604020202020204" pitchFamily="34" charset="0"/>
              <a:buChar char="•"/>
            </a:pPr>
            <a:r>
              <a:rPr lang="en-US" dirty="0"/>
              <a:t>The construction sector has greatly benefited from improved resource management and communication thanks to BIM. That's not all, though. The approach provides a way to determine which components to include in order to </a:t>
            </a:r>
            <a:r>
              <a:rPr lang="en-US" dirty="0" err="1"/>
              <a:t>minimise</a:t>
            </a:r>
            <a:r>
              <a:rPr lang="en-US" dirty="0"/>
              <a:t> waste and to calculate the precise material requirements.</a:t>
            </a:r>
          </a:p>
          <a:p>
            <a:endParaRPr lang="en-US" dirty="0">
              <a:cs typeface="Calibri"/>
            </a:endParaRPr>
          </a:p>
        </p:txBody>
      </p:sp>
    </p:spTree>
    <p:extLst>
      <p:ext uri="{BB962C8B-B14F-4D97-AF65-F5344CB8AC3E}">
        <p14:creationId xmlns:p14="http://schemas.microsoft.com/office/powerpoint/2010/main" val="317820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285750" indent="-285750">
              <a:buFont typeface="Arial" panose="020B0604020202020204" pitchFamily="34" charset="0"/>
              <a:buChar char="•"/>
            </a:pPr>
            <a:r>
              <a:rPr lang="en-US" sz="1800" dirty="0">
                <a:solidFill>
                  <a:srgbClr val="000000"/>
                </a:solidFill>
                <a:latin typeface="Calibri" panose="020F0502020204030204" pitchFamily="34" charset="0"/>
              </a:rPr>
              <a:t>Conflict detection is a feature of BIM </a:t>
            </a:r>
            <a:r>
              <a:rPr lang="en-US" sz="1800" dirty="0" err="1">
                <a:solidFill>
                  <a:srgbClr val="000000"/>
                </a:solidFill>
                <a:latin typeface="Calibri" panose="020F0502020204030204" pitchFamily="34" charset="0"/>
              </a:rPr>
              <a:t>visualisation</a:t>
            </a:r>
            <a:r>
              <a:rPr lang="en-US" sz="1800" dirty="0">
                <a:solidFill>
                  <a:srgbClr val="000000"/>
                </a:solidFill>
                <a:latin typeface="Calibri" panose="020F0502020204030204" pitchFamily="34" charset="0"/>
              </a:rPr>
              <a:t> approaches that enables the early detection and correction of design flaws. </a:t>
            </a:r>
          </a:p>
          <a:p>
            <a:pPr marL="285750" indent="-285750">
              <a:buFont typeface="Arial" panose="020B0604020202020204" pitchFamily="34" charset="0"/>
              <a:buChar char="•"/>
            </a:pPr>
            <a:r>
              <a:rPr lang="en-US" sz="1800" dirty="0">
                <a:solidFill>
                  <a:srgbClr val="000000"/>
                </a:solidFill>
                <a:latin typeface="Calibri" panose="020F0502020204030204" pitchFamily="34" charset="0"/>
              </a:rPr>
              <a:t>BIM can decrease waste and keep costs low throughout the pre-construction stage,  (</a:t>
            </a:r>
            <a:r>
              <a:rPr lang="en-US" sz="1800" dirty="0" err="1">
                <a:solidFill>
                  <a:srgbClr val="000000"/>
                </a:solidFill>
                <a:latin typeface="Calibri" panose="020F0502020204030204" pitchFamily="34" charset="0"/>
              </a:rPr>
              <a:t>Moshtaghian</a:t>
            </a:r>
            <a:r>
              <a:rPr lang="en-US" sz="1800" dirty="0">
                <a:solidFill>
                  <a:srgbClr val="000000"/>
                </a:solidFill>
                <a:latin typeface="Calibri" panose="020F0502020204030204" pitchFamily="34" charset="0"/>
              </a:rPr>
              <a:t> &amp; </a:t>
            </a:r>
            <a:r>
              <a:rPr lang="en-US" sz="1800" dirty="0" err="1">
                <a:solidFill>
                  <a:srgbClr val="000000"/>
                </a:solidFill>
                <a:latin typeface="Calibri" panose="020F0502020204030204" pitchFamily="34" charset="0"/>
              </a:rPr>
              <a:t>Noorzai</a:t>
            </a:r>
            <a:r>
              <a:rPr lang="en-US" sz="1800" dirty="0">
                <a:solidFill>
                  <a:srgbClr val="000000"/>
                </a:solidFill>
                <a:latin typeface="Calibri" panose="020F0502020204030204" pitchFamily="34" charset="0"/>
              </a:rPr>
              <a:t>, 2022) which lowers the likelihood of cost risks and missed deadlines.</a:t>
            </a:r>
          </a:p>
          <a:p>
            <a:pPr marL="285750" indent="-285750">
              <a:buFont typeface="Arial" panose="020B0604020202020204" pitchFamily="34" charset="0"/>
              <a:buChar char="•"/>
            </a:pPr>
            <a:r>
              <a:rPr lang="en-US" sz="1800" dirty="0">
                <a:solidFill>
                  <a:srgbClr val="000000"/>
                </a:solidFill>
                <a:latin typeface="Calibri" panose="020F0502020204030204" pitchFamily="34" charset="0"/>
              </a:rPr>
              <a:t>By enhancing the logistics on the construction site, the usage of Building Information Modelling (BIM) can assist in lowering the cost of construction. </a:t>
            </a:r>
          </a:p>
          <a:p>
            <a:pPr marL="285750" indent="-285750">
              <a:buFont typeface="Arial" panose="020B0604020202020204" pitchFamily="34" charset="0"/>
              <a:buChar char="•"/>
            </a:pPr>
            <a:r>
              <a:rPr lang="en-US" sz="1800" dirty="0">
                <a:solidFill>
                  <a:srgbClr val="000000"/>
                </a:solidFill>
                <a:latin typeface="Calibri" panose="020F0502020204030204" pitchFamily="34" charset="0"/>
              </a:rPr>
              <a:t>BIM can provide 4D simulations that depict the building's construction process throughout time.</a:t>
            </a:r>
          </a:p>
          <a:p>
            <a:endParaRPr lang="en-US" dirty="0">
              <a:cs typeface="Calibri"/>
            </a:endParaRPr>
          </a:p>
        </p:txBody>
      </p:sp>
    </p:spTree>
    <p:extLst>
      <p:ext uri="{BB962C8B-B14F-4D97-AF65-F5344CB8AC3E}">
        <p14:creationId xmlns:p14="http://schemas.microsoft.com/office/powerpoint/2010/main" val="43303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171450" indent="-171450">
              <a:spcBef>
                <a:spcPts val="360"/>
              </a:spcBef>
              <a:buFont typeface="Arial" panose="020B0604020202020204" pitchFamily="34" charset="0"/>
              <a:buChar char="•"/>
            </a:pPr>
            <a:r>
              <a:rPr lang="en-US" b="0" i="0" dirty="0">
                <a:solidFill>
                  <a:srgbClr val="3D3D3D"/>
                </a:solidFill>
                <a:effectLst/>
                <a:latin typeface="Roboto" panose="020B0604020202020204" pitchFamily="2" charset="0"/>
              </a:rPr>
              <a:t>The key to a good </a:t>
            </a:r>
            <a:r>
              <a:rPr lang="en-US" b="0" i="0" dirty="0" err="1">
                <a:solidFill>
                  <a:srgbClr val="3D3D3D"/>
                </a:solidFill>
                <a:effectLst/>
                <a:latin typeface="Roboto" panose="020B0604020202020204" pitchFamily="2" charset="0"/>
              </a:rPr>
              <a:t>BxP</a:t>
            </a:r>
            <a:r>
              <a:rPr lang="en-US" b="0" i="0" dirty="0">
                <a:solidFill>
                  <a:srgbClr val="3D3D3D"/>
                </a:solidFill>
                <a:effectLst/>
                <a:latin typeface="Roboto" panose="020B0604020202020204" pitchFamily="2" charset="0"/>
              </a:rPr>
              <a:t> is the simplicity of the layout. Some </a:t>
            </a:r>
            <a:r>
              <a:rPr lang="en-US" b="0" i="0" dirty="0" err="1">
                <a:solidFill>
                  <a:srgbClr val="3D3D3D"/>
                </a:solidFill>
                <a:effectLst/>
                <a:latin typeface="Roboto" panose="020B0604020202020204" pitchFamily="2" charset="0"/>
              </a:rPr>
              <a:t>BxP</a:t>
            </a:r>
            <a:r>
              <a:rPr lang="en-US" b="0" i="0" dirty="0">
                <a:solidFill>
                  <a:srgbClr val="3D3D3D"/>
                </a:solidFill>
                <a:effectLst/>
                <a:latin typeface="Roboto" panose="020B0604020202020204" pitchFamily="2" charset="0"/>
              </a:rPr>
              <a:t> is so overthought and complex that they become impossible to implement and are soon forgotten.</a:t>
            </a:r>
          </a:p>
          <a:p>
            <a:pPr marL="171450" indent="-171450">
              <a:spcBef>
                <a:spcPts val="360"/>
              </a:spcBef>
              <a:buFont typeface="Arial" panose="020B0604020202020204" pitchFamily="34" charset="0"/>
              <a:buChar char="•"/>
            </a:pPr>
            <a:r>
              <a:rPr lang="en-US" dirty="0"/>
              <a:t>Need the right tool and technology depending on the software you are using and the requirement of the project.</a:t>
            </a:r>
          </a:p>
          <a:p>
            <a:pPr marL="171450" indent="-171450">
              <a:spcBef>
                <a:spcPts val="360"/>
              </a:spcBef>
              <a:buFont typeface="Arial" panose="020B0604020202020204" pitchFamily="34" charset="0"/>
              <a:buChar char="•"/>
            </a:pPr>
            <a:r>
              <a:rPr lang="en-US" b="0" i="0" dirty="0">
                <a:solidFill>
                  <a:srgbClr val="3D3D3D"/>
                </a:solidFill>
                <a:effectLst/>
                <a:latin typeface="Roboto" panose="02000000000000000000" pitchFamily="2" charset="0"/>
              </a:rPr>
              <a:t>It provides the end-users with critical information like cost estimation.</a:t>
            </a:r>
          </a:p>
          <a:p>
            <a:pPr marL="171450" indent="-171450">
              <a:spcBef>
                <a:spcPts val="360"/>
              </a:spcBef>
              <a:buFont typeface="Arial" panose="020B0604020202020204" pitchFamily="34" charset="0"/>
              <a:buChar char="•"/>
            </a:pPr>
            <a:r>
              <a:rPr lang="en-US" b="0" i="0" dirty="0">
                <a:solidFill>
                  <a:srgbClr val="3D3D3D"/>
                </a:solidFill>
                <a:effectLst/>
                <a:latin typeface="Roboto" panose="02000000000000000000" pitchFamily="2" charset="0"/>
              </a:rPr>
              <a:t>BIM technology and software are constantly evolving and revamping.</a:t>
            </a:r>
          </a:p>
          <a:p>
            <a:pPr marL="171450" indent="-171450">
              <a:spcBef>
                <a:spcPts val="360"/>
              </a:spcBef>
              <a:buFont typeface="Arial" panose="020B0604020202020204" pitchFamily="34" charset="0"/>
              <a:buChar char="•"/>
            </a:pPr>
            <a:r>
              <a:rPr lang="en-US" b="0" i="0" dirty="0">
                <a:solidFill>
                  <a:srgbClr val="3D3D3D"/>
                </a:solidFill>
                <a:effectLst/>
                <a:latin typeface="Roboto" panose="02000000000000000000" pitchFamily="2" charset="0"/>
              </a:rPr>
              <a:t>Avoid modeling down to the last element like nuts which won’t be even visible on the drawing.</a:t>
            </a:r>
          </a:p>
          <a:p>
            <a:pPr marL="171450" indent="-171450">
              <a:spcBef>
                <a:spcPts val="360"/>
              </a:spcBef>
              <a:buFont typeface="Arial" panose="020B0604020202020204" pitchFamily="34" charset="0"/>
              <a:buChar char="•"/>
            </a:pPr>
            <a:r>
              <a:rPr lang="en-US" b="0" i="0" dirty="0">
                <a:solidFill>
                  <a:srgbClr val="3D3D3D"/>
                </a:solidFill>
                <a:effectLst/>
                <a:latin typeface="Roboto" panose="02000000000000000000" pitchFamily="2" charset="0"/>
              </a:rPr>
              <a:t>Architecture “Redlines” has been an age-old standard practice in architecture history to signify the correction and scope of improvement in design (</a:t>
            </a:r>
            <a:r>
              <a:rPr lang="en-US" sz="800" dirty="0">
                <a:solidFill>
                  <a:schemeClr val="tx1"/>
                </a:solidFill>
                <a:latin typeface="Times New Roman" panose="02020603050405020304" pitchFamily="18" charset="0"/>
                <a:ea typeface="+mn-lt"/>
                <a:cs typeface="Times New Roman" panose="02020603050405020304" pitchFamily="18" charset="0"/>
              </a:rPr>
              <a:t>Victor, 2022).</a:t>
            </a:r>
            <a:endParaRPr lang="en-US" b="0" i="0" dirty="0">
              <a:solidFill>
                <a:srgbClr val="3D3D3D"/>
              </a:solidFill>
              <a:effectLst/>
              <a:latin typeface="Roboto" panose="02000000000000000000" pitchFamily="2" charset="0"/>
            </a:endParaRPr>
          </a:p>
          <a:p>
            <a:pPr marL="171450" indent="-171450">
              <a:spcBef>
                <a:spcPts val="360"/>
              </a:spcBef>
              <a:buFont typeface="Arial" panose="020B0604020202020204" pitchFamily="34" charset="0"/>
              <a:buChar char="•"/>
            </a:pPr>
            <a:endParaRPr lang="en-US" dirty="0"/>
          </a:p>
          <a:p>
            <a:pPr marL="0" indent="0">
              <a:spcBef>
                <a:spcPts val="360"/>
              </a:spcBef>
              <a:buFont typeface="Arial" panose="020B0604020202020204" pitchFamily="34" charset="0"/>
              <a:buNone/>
            </a:pPr>
            <a:endParaRPr lang="en-US" dirty="0"/>
          </a:p>
          <a:p>
            <a:endParaRPr lang="en-US" dirty="0">
              <a:cs typeface="Calibri"/>
            </a:endParaRPr>
          </a:p>
        </p:txBody>
      </p:sp>
    </p:spTree>
    <p:extLst>
      <p:ext uri="{BB962C8B-B14F-4D97-AF65-F5344CB8AC3E}">
        <p14:creationId xmlns:p14="http://schemas.microsoft.com/office/powerpoint/2010/main" val="354059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dirty="0"/>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dirty="0"/>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dirty="0"/>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dirty="0"/>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dirty="0"/>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dirty="0"/>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dirty="0"/>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dirty="0"/>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dirty="0"/>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680/bimpm.65291.015" TargetMode="External"/><Relationship Id="rId7" Type="http://schemas.openxmlformats.org/officeDocument/2006/relationships/hyperlink" Target="https://doi.org/10.1007/978-1-4302-3835-5_39"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doi.org/10.7782/jksr.2015.18.4.344" TargetMode="External"/><Relationship Id="rId5" Type="http://schemas.openxmlformats.org/officeDocument/2006/relationships/hyperlink" Target="https://doi.org/10.2139/ssrn.3786259" TargetMode="External"/><Relationship Id="rId4" Type="http://schemas.openxmlformats.org/officeDocument/2006/relationships/hyperlink" Target="https://doi.org/10.1680/bimpm.65291.03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901432" y="1049720"/>
            <a:ext cx="10403513" cy="1225296"/>
          </a:xfrm>
        </p:spPr>
        <p:txBody>
          <a:bodyPr/>
          <a:lstStyle/>
          <a:p>
            <a:r>
              <a:rPr lang="en-US" dirty="0">
                <a:ea typeface="+mj-lt"/>
                <a:cs typeface="+mj-lt"/>
              </a:rPr>
              <a:t>Use of BIM Might Facilitate Risk Management</a:t>
            </a: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vert="horz" lIns="0" tIns="0" rIns="0" bIns="0" rtlCol="0" anchor="t">
            <a:noAutofit/>
          </a:bodyPr>
          <a:lstStyle/>
          <a:p>
            <a:r>
              <a:rPr lang="en-US" dirty="0"/>
              <a:t>T1226 Part3 </a:t>
            </a: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185CD4B-9DF4-2FED-47B0-0C02A3452A38}"/>
              </a:ext>
            </a:extLst>
          </p:cNvPr>
          <p:cNvSpPr>
            <a:spLocks noGrp="1"/>
          </p:cNvSpPr>
          <p:nvPr>
            <p:ph type="title"/>
          </p:nvPr>
        </p:nvSpPr>
        <p:spPr>
          <a:xfrm>
            <a:off x="466344" y="686862"/>
            <a:ext cx="3262481" cy="3237579"/>
          </a:xfrm>
        </p:spPr>
        <p:txBody>
          <a:bodyPr anchor="ctr">
            <a:normAutofit/>
          </a:bodyPr>
          <a:lstStyle/>
          <a:p>
            <a:r>
              <a:rPr lang="en-US" sz="2400" dirty="0">
                <a:solidFill>
                  <a:srgbClr val="FFFFFF"/>
                </a:solidFill>
              </a:rPr>
              <a:t>Mistakes in BIM Implementation</a:t>
            </a:r>
          </a:p>
          <a:p>
            <a:endParaRPr lang="en-US" sz="1800" dirty="0">
              <a:solidFill>
                <a:srgbClr val="FFFFFF"/>
              </a:solidFill>
            </a:endParaRP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E0ECBC-0DC5-61B2-9F42-3477A3FC9268}"/>
              </a:ext>
            </a:extLst>
          </p:cNvPr>
          <p:cNvSpPr>
            <a:spLocks noGrp="1"/>
          </p:cNvSpPr>
          <p:nvPr>
            <p:ph idx="1"/>
          </p:nvPr>
        </p:nvSpPr>
        <p:spPr>
          <a:xfrm>
            <a:off x="4379709" y="686862"/>
            <a:ext cx="7037591" cy="5475129"/>
          </a:xfrm>
        </p:spPr>
        <p:txBody>
          <a:bodyPr vert="horz" lIns="91440" tIns="45720" rIns="91440" bIns="45720" rtlCol="0" anchor="ctr">
            <a:normAutofit/>
          </a:bodyPr>
          <a:lstStyle/>
          <a:p>
            <a:pPr marL="285750" indent="-285750">
              <a:spcBef>
                <a:spcPts val="360"/>
              </a:spcBef>
              <a:buFont typeface="Arial,Sans-Serif"/>
              <a:buChar char="•"/>
            </a:pPr>
            <a:r>
              <a:rPr lang="en-US" sz="2800" dirty="0"/>
              <a:t>Lack of BIM-execution-Plans </a:t>
            </a:r>
          </a:p>
          <a:p>
            <a:pPr marL="285750" indent="-285750">
              <a:spcBef>
                <a:spcPts val="360"/>
              </a:spcBef>
              <a:buFont typeface="Arial,Sans-Serif"/>
              <a:buChar char="•"/>
            </a:pPr>
            <a:r>
              <a:rPr lang="en-US" sz="2800" dirty="0"/>
              <a:t>Utilising hosting techniques and unsuitable hardware </a:t>
            </a:r>
          </a:p>
          <a:p>
            <a:pPr marL="285750" indent="-285750">
              <a:spcBef>
                <a:spcPts val="360"/>
              </a:spcBef>
              <a:buFont typeface="Arial,Sans-Serif"/>
              <a:buChar char="•"/>
            </a:pPr>
            <a:r>
              <a:rPr lang="en-US" sz="2800" dirty="0"/>
              <a:t>Inaccurate building information</a:t>
            </a:r>
          </a:p>
          <a:p>
            <a:pPr marL="285750" indent="-285750">
              <a:spcBef>
                <a:spcPts val="360"/>
              </a:spcBef>
              <a:buFont typeface="Arial,Sans-Serif"/>
              <a:buChar char="•"/>
            </a:pPr>
            <a:r>
              <a:rPr lang="en-US" sz="2800" dirty="0"/>
              <a:t>Over-modelling</a:t>
            </a:r>
          </a:p>
          <a:p>
            <a:pPr marL="285750" indent="-285750">
              <a:spcBef>
                <a:spcPts val="360"/>
              </a:spcBef>
              <a:buFont typeface="Arial,Sans-Serif"/>
              <a:buChar char="•"/>
            </a:pPr>
            <a:r>
              <a:rPr lang="en-US" sz="2800" dirty="0"/>
              <a:t>BIM coordinator must not be the project leader</a:t>
            </a:r>
          </a:p>
          <a:p>
            <a:pPr marL="285750" indent="-285750">
              <a:spcBef>
                <a:spcPts val="360"/>
              </a:spcBef>
              <a:buFont typeface="Arial,Sans-Serif"/>
              <a:buChar char="•"/>
            </a:pPr>
            <a:r>
              <a:rPr lang="en-US" sz="2800" dirty="0"/>
              <a:t>Differences in modelling</a:t>
            </a:r>
          </a:p>
          <a:p>
            <a:pPr marL="285750" indent="-285750">
              <a:spcBef>
                <a:spcPts val="360"/>
              </a:spcBef>
              <a:buFont typeface="Arial,Sans-Serif"/>
              <a:buChar char="•"/>
            </a:pPr>
            <a:r>
              <a:rPr lang="en-US" sz="2800" dirty="0"/>
              <a:t>Quality checks</a:t>
            </a:r>
          </a:p>
          <a:p>
            <a:pPr marL="285750" indent="-285750">
              <a:spcBef>
                <a:spcPts val="360"/>
              </a:spcBef>
              <a:buFont typeface="Arial,Sans-Serif"/>
              <a:buChar char="•"/>
            </a:pPr>
            <a:r>
              <a:rPr lang="en-US" sz="2800" dirty="0"/>
              <a:t>Weak team members</a:t>
            </a:r>
          </a:p>
          <a:p>
            <a:endParaRPr lang="en-US" sz="2600" dirty="0">
              <a:cs typeface="Sabon Next LT"/>
            </a:endParaRPr>
          </a:p>
        </p:txBody>
      </p:sp>
    </p:spTree>
    <p:extLst>
      <p:ext uri="{BB962C8B-B14F-4D97-AF65-F5344CB8AC3E}">
        <p14:creationId xmlns:p14="http://schemas.microsoft.com/office/powerpoint/2010/main" val="16976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4A6702-1E6A-17DB-4643-54B3D4802DC5}"/>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References</a:t>
            </a:r>
          </a:p>
        </p:txBody>
      </p:sp>
      <p:sp>
        <p:nvSpPr>
          <p:cNvPr id="3" name="Content Placeholder 2">
            <a:extLst>
              <a:ext uri="{FF2B5EF4-FFF2-40B4-BE49-F238E27FC236}">
                <a16:creationId xmlns:a16="http://schemas.microsoft.com/office/drawing/2014/main" id="{61360636-16C2-C65B-2943-3E82218AA3E3}"/>
              </a:ext>
            </a:extLst>
          </p:cNvPr>
          <p:cNvSpPr>
            <a:spLocks noGrp="1"/>
          </p:cNvSpPr>
          <p:nvPr>
            <p:ph idx="1"/>
          </p:nvPr>
        </p:nvSpPr>
        <p:spPr>
          <a:xfrm>
            <a:off x="132063" y="1252822"/>
            <a:ext cx="10101950" cy="4498974"/>
          </a:xfrm>
        </p:spPr>
        <p:txBody>
          <a:bodyPr vert="horz" lIns="91440" tIns="45720" rIns="91440" bIns="45720" rtlCol="0" anchor="ctr">
            <a:normAutofit/>
          </a:bodyPr>
          <a:lstStyle/>
          <a:p>
            <a:pPr algn="just">
              <a:lnSpc>
                <a:spcPct val="90000"/>
              </a:lnSpc>
            </a:pPr>
            <a:r>
              <a:rPr lang="en-US" sz="1600" dirty="0">
                <a:solidFill>
                  <a:schemeClr val="tx1"/>
                </a:solidFill>
                <a:latin typeface="Times New Roman" panose="02020603050405020304" pitchFamily="18" charset="0"/>
                <a:ea typeface="+mn-lt"/>
                <a:cs typeface="Times New Roman" panose="02020603050405020304" pitchFamily="18" charset="0"/>
              </a:rPr>
              <a:t>Barnes, P. (2020) “An overview of project management and the </a:t>
            </a:r>
            <a:r>
              <a:rPr lang="en-US" sz="1600" dirty="0" err="1">
                <a:solidFill>
                  <a:schemeClr val="tx1"/>
                </a:solidFill>
                <a:latin typeface="Times New Roman" panose="02020603050405020304" pitchFamily="18" charset="0"/>
                <a:ea typeface="+mn-lt"/>
                <a:cs typeface="Times New Roman" panose="02020603050405020304" pitchFamily="18" charset="0"/>
              </a:rPr>
              <a:t>ProjectManager’s</a:t>
            </a:r>
            <a:r>
              <a:rPr lang="en-US" sz="1600" dirty="0">
                <a:solidFill>
                  <a:schemeClr val="tx1"/>
                </a:solidFill>
                <a:latin typeface="Times New Roman" panose="02020603050405020304" pitchFamily="18" charset="0"/>
                <a:ea typeface="+mn-lt"/>
                <a:cs typeface="Times New Roman" panose="02020603050405020304" pitchFamily="18" charset="0"/>
              </a:rPr>
              <a:t> roles in respect of </a:t>
            </a:r>
            <a:r>
              <a:rPr lang="en-US" sz="1600" dirty="0" err="1">
                <a:solidFill>
                  <a:schemeClr val="tx1"/>
                </a:solidFill>
                <a:latin typeface="Times New Roman" panose="02020603050405020304" pitchFamily="18" charset="0"/>
                <a:ea typeface="+mn-lt"/>
                <a:cs typeface="Times New Roman" panose="02020603050405020304" pitchFamily="18" charset="0"/>
              </a:rPr>
              <a:t>bim</a:t>
            </a:r>
            <a:r>
              <a:rPr lang="en-US" sz="1600" dirty="0">
                <a:solidFill>
                  <a:schemeClr val="tx1"/>
                </a:solidFill>
                <a:latin typeface="Times New Roman" panose="02020603050405020304" pitchFamily="18" charset="0"/>
                <a:ea typeface="+mn-lt"/>
                <a:cs typeface="Times New Roman" panose="02020603050405020304" pitchFamily="18" charset="0"/>
              </a:rPr>
              <a:t>,” </a:t>
            </a:r>
            <a:r>
              <a:rPr lang="en-US" sz="1600" i="1" dirty="0">
                <a:solidFill>
                  <a:schemeClr val="tx1"/>
                </a:solidFill>
                <a:latin typeface="Times New Roman" panose="02020603050405020304" pitchFamily="18" charset="0"/>
                <a:ea typeface="+mn-lt"/>
                <a:cs typeface="Times New Roman" panose="02020603050405020304" pitchFamily="18" charset="0"/>
              </a:rPr>
              <a:t>BIM for Project Managers</a:t>
            </a:r>
            <a:r>
              <a:rPr lang="en-US" sz="1600" dirty="0">
                <a:solidFill>
                  <a:schemeClr val="tx1"/>
                </a:solidFill>
                <a:latin typeface="Times New Roman" panose="02020603050405020304" pitchFamily="18" charset="0"/>
                <a:ea typeface="+mn-lt"/>
                <a:cs typeface="Times New Roman" panose="02020603050405020304" pitchFamily="18" charset="0"/>
              </a:rPr>
              <a:t>, pp. 15–22. Available at: </a:t>
            </a:r>
            <a:r>
              <a:rPr lang="en-US" sz="1600" dirty="0">
                <a:solidFill>
                  <a:schemeClr val="tx1"/>
                </a:solidFill>
                <a:latin typeface="Times New Roman" panose="02020603050405020304" pitchFamily="18" charset="0"/>
                <a:ea typeface="+mn-lt"/>
                <a:cs typeface="Times New Roman" panose="02020603050405020304" pitchFamily="18" charset="0"/>
                <a:hlinkClick r:id="rId3">
                  <a:extLst>
                    <a:ext uri="{A12FA001-AC4F-418D-AE19-62706E023703}">
                      <ahyp:hlinkClr xmlns:ahyp="http://schemas.microsoft.com/office/drawing/2018/hyperlinkcolor" val="tx"/>
                    </a:ext>
                  </a:extLst>
                </a:hlinkClick>
              </a:rPr>
              <a:t>https://doi.org/10.1680/bimpm.65291.015</a:t>
            </a:r>
            <a:r>
              <a:rPr lang="en-US" sz="1600" dirty="0">
                <a:solidFill>
                  <a:schemeClr val="tx1"/>
                </a:solidFill>
                <a:latin typeface="Times New Roman" panose="02020603050405020304" pitchFamily="18" charset="0"/>
                <a:ea typeface="+mn-lt"/>
                <a:cs typeface="Times New Roman" panose="02020603050405020304" pitchFamily="18" charset="0"/>
              </a:rPr>
              <a:t>. </a:t>
            </a: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90000"/>
              </a:lnSpc>
            </a:pPr>
            <a:r>
              <a:rPr lang="en-US" sz="1600" dirty="0">
                <a:solidFill>
                  <a:schemeClr val="tx1"/>
                </a:solidFill>
                <a:latin typeface="Times New Roman" panose="02020603050405020304" pitchFamily="18" charset="0"/>
                <a:ea typeface="+mn-lt"/>
                <a:cs typeface="Times New Roman" panose="02020603050405020304" pitchFamily="18" charset="0"/>
              </a:rPr>
              <a:t>Barnes, P. (2020) “The BIM management roles,” </a:t>
            </a:r>
            <a:r>
              <a:rPr lang="en-US" sz="1600" i="1" dirty="0">
                <a:solidFill>
                  <a:schemeClr val="tx1"/>
                </a:solidFill>
                <a:latin typeface="Times New Roman" panose="02020603050405020304" pitchFamily="18" charset="0"/>
                <a:ea typeface="+mn-lt"/>
                <a:cs typeface="Times New Roman" panose="02020603050405020304" pitchFamily="18" charset="0"/>
              </a:rPr>
              <a:t>BIM for Project Managers</a:t>
            </a:r>
            <a:r>
              <a:rPr lang="en-US" sz="1600" dirty="0">
                <a:solidFill>
                  <a:schemeClr val="tx1"/>
                </a:solidFill>
                <a:latin typeface="Times New Roman" panose="02020603050405020304" pitchFamily="18" charset="0"/>
                <a:ea typeface="+mn-lt"/>
                <a:cs typeface="Times New Roman" panose="02020603050405020304" pitchFamily="18" charset="0"/>
              </a:rPr>
              <a:t>, pp. 33–38. Available at: </a:t>
            </a:r>
            <a:r>
              <a:rPr lang="en-US" sz="1600" dirty="0">
                <a:solidFill>
                  <a:schemeClr val="tx1"/>
                </a:solidFill>
                <a:latin typeface="Times New Roman" panose="02020603050405020304" pitchFamily="18" charset="0"/>
                <a:ea typeface="+mn-lt"/>
                <a:cs typeface="Times New Roman" panose="02020603050405020304" pitchFamily="18" charset="0"/>
                <a:hlinkClick r:id="rId4">
                  <a:extLst>
                    <a:ext uri="{A12FA001-AC4F-418D-AE19-62706E023703}">
                      <ahyp:hlinkClr xmlns:ahyp="http://schemas.microsoft.com/office/drawing/2018/hyperlinkcolor" val="tx"/>
                    </a:ext>
                  </a:extLst>
                </a:hlinkClick>
              </a:rPr>
              <a:t>https://doi.org/10.1680/bimpm.65291.033</a:t>
            </a:r>
            <a:r>
              <a:rPr lang="en-US" sz="1600" dirty="0">
                <a:solidFill>
                  <a:schemeClr val="tx1"/>
                </a:solidFill>
                <a:latin typeface="Times New Roman" panose="02020603050405020304" pitchFamily="18" charset="0"/>
                <a:ea typeface="+mn-lt"/>
                <a:cs typeface="Times New Roman" panose="02020603050405020304" pitchFamily="18" charset="0"/>
              </a:rPr>
              <a:t>. </a:t>
            </a: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90000"/>
              </a:lnSpc>
            </a:pPr>
            <a:r>
              <a:rPr lang="en-US" sz="1600" dirty="0">
                <a:solidFill>
                  <a:schemeClr val="tx1"/>
                </a:solidFill>
                <a:latin typeface="Times New Roman" panose="02020603050405020304" pitchFamily="18" charset="0"/>
                <a:ea typeface="+mn-lt"/>
                <a:cs typeface="Times New Roman" panose="02020603050405020304" pitchFamily="18" charset="0"/>
              </a:rPr>
              <a:t>Habibi </a:t>
            </a:r>
            <a:r>
              <a:rPr lang="en-US" sz="1600" dirty="0" err="1">
                <a:solidFill>
                  <a:schemeClr val="tx1"/>
                </a:solidFill>
                <a:latin typeface="Times New Roman" panose="02020603050405020304" pitchFamily="18" charset="0"/>
                <a:ea typeface="+mn-lt"/>
                <a:cs typeface="Times New Roman" panose="02020603050405020304" pitchFamily="18" charset="0"/>
              </a:rPr>
              <a:t>lasiby</a:t>
            </a:r>
            <a:r>
              <a:rPr lang="en-US" sz="1600" dirty="0">
                <a:solidFill>
                  <a:schemeClr val="tx1"/>
                </a:solidFill>
                <a:latin typeface="Times New Roman" panose="02020603050405020304" pitchFamily="18" charset="0"/>
                <a:ea typeface="+mn-lt"/>
                <a:cs typeface="Times New Roman" panose="02020603050405020304" pitchFamily="18" charset="0"/>
              </a:rPr>
              <a:t>, </a:t>
            </a:r>
            <a:r>
              <a:rPr lang="en-US" sz="1600" dirty="0" err="1">
                <a:solidFill>
                  <a:schemeClr val="tx1"/>
                </a:solidFill>
                <a:latin typeface="Times New Roman" panose="02020603050405020304" pitchFamily="18" charset="0"/>
                <a:ea typeface="+mn-lt"/>
                <a:cs typeface="Times New Roman" panose="02020603050405020304" pitchFamily="18" charset="0"/>
              </a:rPr>
              <a:t>negar</a:t>
            </a:r>
            <a:r>
              <a:rPr lang="en-US" sz="1600" dirty="0">
                <a:solidFill>
                  <a:schemeClr val="tx1"/>
                </a:solidFill>
                <a:latin typeface="Times New Roman" panose="02020603050405020304" pitchFamily="18" charset="0"/>
                <a:ea typeface="+mn-lt"/>
                <a:cs typeface="Times New Roman" panose="02020603050405020304" pitchFamily="18" charset="0"/>
              </a:rPr>
              <a:t> </a:t>
            </a:r>
            <a:r>
              <a:rPr lang="en-US" sz="1600" i="1" dirty="0">
                <a:solidFill>
                  <a:schemeClr val="tx1"/>
                </a:solidFill>
                <a:latin typeface="Times New Roman" panose="02020603050405020304" pitchFamily="18" charset="0"/>
                <a:ea typeface="+mn-lt"/>
                <a:cs typeface="Times New Roman" panose="02020603050405020304" pitchFamily="18" charset="0"/>
              </a:rPr>
              <a:t>et al.</a:t>
            </a:r>
            <a:r>
              <a:rPr lang="en-US" sz="1600" dirty="0">
                <a:solidFill>
                  <a:schemeClr val="tx1"/>
                </a:solidFill>
                <a:latin typeface="Times New Roman" panose="02020603050405020304" pitchFamily="18" charset="0"/>
                <a:ea typeface="+mn-lt"/>
                <a:cs typeface="Times New Roman" panose="02020603050405020304" pitchFamily="18" charset="0"/>
              </a:rPr>
              <a:t> (2021) “Evaluate the effects of using BIM in improving underground project management processes,” </a:t>
            </a:r>
            <a:r>
              <a:rPr lang="en-US" sz="1600" i="1" dirty="0">
                <a:solidFill>
                  <a:schemeClr val="tx1"/>
                </a:solidFill>
                <a:latin typeface="Times New Roman" panose="02020603050405020304" pitchFamily="18" charset="0"/>
                <a:ea typeface="+mn-lt"/>
                <a:cs typeface="Times New Roman" panose="02020603050405020304" pitchFamily="18" charset="0"/>
              </a:rPr>
              <a:t>SSRN Electronic Journal</a:t>
            </a:r>
            <a:r>
              <a:rPr lang="en-US" sz="1600" dirty="0">
                <a:solidFill>
                  <a:schemeClr val="tx1"/>
                </a:solidFill>
                <a:latin typeface="Times New Roman" panose="02020603050405020304" pitchFamily="18" charset="0"/>
                <a:ea typeface="+mn-lt"/>
                <a:cs typeface="Times New Roman" panose="02020603050405020304" pitchFamily="18" charset="0"/>
              </a:rPr>
              <a:t> [Preprint]. Available at: </a:t>
            </a:r>
            <a:r>
              <a:rPr lang="en-US" sz="1600" dirty="0">
                <a:solidFill>
                  <a:schemeClr val="tx1"/>
                </a:solidFill>
                <a:latin typeface="Times New Roman" panose="02020603050405020304" pitchFamily="18" charset="0"/>
                <a:ea typeface="+mn-lt"/>
                <a:cs typeface="Times New Roman" panose="02020603050405020304" pitchFamily="18" charset="0"/>
                <a:hlinkClick r:id="rId5">
                  <a:extLst>
                    <a:ext uri="{A12FA001-AC4F-418D-AE19-62706E023703}">
                      <ahyp:hlinkClr xmlns:ahyp="http://schemas.microsoft.com/office/drawing/2018/hyperlinkcolor" val="tx"/>
                    </a:ext>
                  </a:extLst>
                </a:hlinkClick>
              </a:rPr>
              <a:t>https://doi.org/10.2139/ssrn.3786259</a:t>
            </a:r>
            <a:r>
              <a:rPr lang="en-US" sz="1600" dirty="0">
                <a:solidFill>
                  <a:schemeClr val="tx1"/>
                </a:solidFill>
                <a:latin typeface="Times New Roman" panose="02020603050405020304" pitchFamily="18" charset="0"/>
                <a:ea typeface="+mn-lt"/>
                <a:cs typeface="Times New Roman" panose="02020603050405020304" pitchFamily="18" charset="0"/>
              </a:rPr>
              <a:t>. </a:t>
            </a: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90000"/>
              </a:lnSpc>
            </a:pPr>
            <a:r>
              <a:rPr lang="en-US" sz="1600" dirty="0">
                <a:solidFill>
                  <a:schemeClr val="tx1"/>
                </a:solidFill>
                <a:latin typeface="Times New Roman" panose="02020603050405020304" pitchFamily="18" charset="0"/>
                <a:ea typeface="+mn-lt"/>
                <a:cs typeface="Times New Roman" panose="02020603050405020304" pitchFamily="18" charset="0"/>
              </a:rPr>
              <a:t>Kim, Y.-H., Kim, H.-S. and Kang, L.-S. (2015) “A study of BIM delivery model for railway construction project using BIM function breakdown structure,” </a:t>
            </a:r>
            <a:r>
              <a:rPr lang="en-US" sz="1600" i="1" dirty="0">
                <a:solidFill>
                  <a:schemeClr val="tx1"/>
                </a:solidFill>
                <a:latin typeface="Times New Roman" panose="02020603050405020304" pitchFamily="18" charset="0"/>
                <a:ea typeface="+mn-lt"/>
                <a:cs typeface="Times New Roman" panose="02020603050405020304" pitchFamily="18" charset="0"/>
              </a:rPr>
              <a:t>Journal of the Korean society for railway</a:t>
            </a:r>
            <a:r>
              <a:rPr lang="en-US" sz="1600" dirty="0">
                <a:solidFill>
                  <a:schemeClr val="tx1"/>
                </a:solidFill>
                <a:latin typeface="Times New Roman" panose="02020603050405020304" pitchFamily="18" charset="0"/>
                <a:ea typeface="+mn-lt"/>
                <a:cs typeface="Times New Roman" panose="02020603050405020304" pitchFamily="18" charset="0"/>
              </a:rPr>
              <a:t>, 18(4), pp. 344–353. Available at: </a:t>
            </a:r>
            <a:r>
              <a:rPr lang="en-US" sz="1600" dirty="0">
                <a:solidFill>
                  <a:schemeClr val="tx1"/>
                </a:solidFill>
                <a:latin typeface="Times New Roman" panose="02020603050405020304" pitchFamily="18" charset="0"/>
                <a:ea typeface="+mn-lt"/>
                <a:cs typeface="Times New Roman" panose="02020603050405020304" pitchFamily="18" charset="0"/>
                <a:hlinkClick r:id="rId6">
                  <a:extLst>
                    <a:ext uri="{A12FA001-AC4F-418D-AE19-62706E023703}">
                      <ahyp:hlinkClr xmlns:ahyp="http://schemas.microsoft.com/office/drawing/2018/hyperlinkcolor" val="tx"/>
                    </a:ext>
                  </a:extLst>
                </a:hlinkClick>
              </a:rPr>
              <a:t>https://doi.org/10.7782/jksr.2015.18.4.344</a:t>
            </a:r>
            <a:r>
              <a:rPr lang="en-US" sz="1600" dirty="0">
                <a:solidFill>
                  <a:schemeClr val="tx1"/>
                </a:solidFill>
                <a:latin typeface="Times New Roman" panose="02020603050405020304" pitchFamily="18" charset="0"/>
                <a:ea typeface="+mn-lt"/>
                <a:cs typeface="Times New Roman" panose="02020603050405020304" pitchFamily="18" charset="0"/>
              </a:rPr>
              <a:t>. </a:t>
            </a: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90000"/>
              </a:lnSpc>
            </a:pPr>
            <a:r>
              <a:rPr lang="en-US" sz="1600" dirty="0" err="1">
                <a:solidFill>
                  <a:schemeClr val="tx1"/>
                </a:solidFill>
                <a:latin typeface="Times New Roman" panose="02020603050405020304" pitchFamily="18" charset="0"/>
                <a:ea typeface="+mn-lt"/>
                <a:cs typeface="Times New Roman" panose="02020603050405020304" pitchFamily="18" charset="0"/>
              </a:rPr>
              <a:t>Mochal</a:t>
            </a:r>
            <a:r>
              <a:rPr lang="en-US" sz="1600" dirty="0">
                <a:solidFill>
                  <a:schemeClr val="tx1"/>
                </a:solidFill>
                <a:latin typeface="Times New Roman" panose="02020603050405020304" pitchFamily="18" charset="0"/>
                <a:ea typeface="+mn-lt"/>
                <a:cs typeface="Times New Roman" panose="02020603050405020304" pitchFamily="18" charset="0"/>
              </a:rPr>
              <a:t>, T. and </a:t>
            </a:r>
            <a:r>
              <a:rPr lang="en-US" sz="1600" dirty="0" err="1">
                <a:solidFill>
                  <a:schemeClr val="tx1"/>
                </a:solidFill>
                <a:latin typeface="Times New Roman" panose="02020603050405020304" pitchFamily="18" charset="0"/>
                <a:ea typeface="+mn-lt"/>
                <a:cs typeface="Times New Roman" panose="02020603050405020304" pitchFamily="18" charset="0"/>
              </a:rPr>
              <a:t>Mochal</a:t>
            </a:r>
            <a:r>
              <a:rPr lang="en-US" sz="1600" dirty="0">
                <a:solidFill>
                  <a:schemeClr val="tx1"/>
                </a:solidFill>
                <a:latin typeface="Times New Roman" panose="02020603050405020304" pitchFamily="18" charset="0"/>
                <a:ea typeface="+mn-lt"/>
                <a:cs typeface="Times New Roman" panose="02020603050405020304" pitchFamily="18" charset="0"/>
              </a:rPr>
              <a:t>, J. (2011) “Evaluate all risk response options in the risk plan,” </a:t>
            </a:r>
            <a:r>
              <a:rPr lang="en-US" sz="1600" i="1" dirty="0">
                <a:solidFill>
                  <a:schemeClr val="tx1"/>
                </a:solidFill>
                <a:latin typeface="Times New Roman" panose="02020603050405020304" pitchFamily="18" charset="0"/>
                <a:ea typeface="+mn-lt"/>
                <a:cs typeface="Times New Roman" panose="02020603050405020304" pitchFamily="18" charset="0"/>
              </a:rPr>
              <a:t>Lessons in Project Management</a:t>
            </a:r>
            <a:r>
              <a:rPr lang="en-US" sz="1600" dirty="0">
                <a:solidFill>
                  <a:schemeClr val="tx1"/>
                </a:solidFill>
                <a:latin typeface="Times New Roman" panose="02020603050405020304" pitchFamily="18" charset="0"/>
                <a:ea typeface="+mn-lt"/>
                <a:cs typeface="Times New Roman" panose="02020603050405020304" pitchFamily="18" charset="0"/>
              </a:rPr>
              <a:t>, pp. 161–164. Available at: </a:t>
            </a:r>
            <a:r>
              <a:rPr lang="en-US" sz="1600" dirty="0">
                <a:solidFill>
                  <a:schemeClr val="tx1"/>
                </a:solidFill>
                <a:latin typeface="Times New Roman" panose="02020603050405020304" pitchFamily="18" charset="0"/>
                <a:ea typeface="+mn-lt"/>
                <a:cs typeface="Times New Roman" panose="02020603050405020304" pitchFamily="18" charset="0"/>
                <a:hlinkClick r:id="rId7">
                  <a:extLst>
                    <a:ext uri="{A12FA001-AC4F-418D-AE19-62706E023703}">
                      <ahyp:hlinkClr xmlns:ahyp="http://schemas.microsoft.com/office/drawing/2018/hyperlinkcolor" val="tx"/>
                    </a:ext>
                  </a:extLst>
                </a:hlinkClick>
              </a:rPr>
              <a:t>https://doi.org/10.1007/978-1-4302-3835-5_39</a:t>
            </a:r>
            <a:r>
              <a:rPr lang="en-US" sz="1600" dirty="0">
                <a:solidFill>
                  <a:schemeClr val="tx1"/>
                </a:solidFill>
                <a:latin typeface="Times New Roman" panose="02020603050405020304" pitchFamily="18" charset="0"/>
                <a:ea typeface="+mn-lt"/>
                <a:cs typeface="Times New Roman" panose="02020603050405020304" pitchFamily="18" charset="0"/>
              </a:rPr>
              <a:t>. </a:t>
            </a: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90000"/>
              </a:lnSpc>
            </a:pPr>
            <a:r>
              <a:rPr lang="en-US" sz="1600" dirty="0" err="1">
                <a:solidFill>
                  <a:schemeClr val="tx1"/>
                </a:solidFill>
                <a:latin typeface="Times New Roman" panose="02020603050405020304" pitchFamily="18" charset="0"/>
                <a:ea typeface="+mn-lt"/>
                <a:cs typeface="Times New Roman" panose="02020603050405020304" pitchFamily="18" charset="0"/>
              </a:rPr>
              <a:t>Moshtaghian</a:t>
            </a:r>
            <a:r>
              <a:rPr lang="en-US" sz="1600" dirty="0">
                <a:solidFill>
                  <a:schemeClr val="tx1"/>
                </a:solidFill>
                <a:latin typeface="Times New Roman" panose="02020603050405020304" pitchFamily="18" charset="0"/>
                <a:ea typeface="+mn-lt"/>
                <a:cs typeface="Times New Roman" panose="02020603050405020304" pitchFamily="18" charset="0"/>
              </a:rPr>
              <a:t>, F. and Noorzai, E. (2022) “Integration of risk management within the building information modeling (BIM) framework,” </a:t>
            </a:r>
            <a:r>
              <a:rPr lang="en-US" sz="1600" i="1" dirty="0">
                <a:solidFill>
                  <a:schemeClr val="tx1"/>
                </a:solidFill>
                <a:latin typeface="Times New Roman" panose="02020603050405020304" pitchFamily="18" charset="0"/>
                <a:ea typeface="+mn-lt"/>
                <a:cs typeface="Times New Roman" panose="02020603050405020304" pitchFamily="18" charset="0"/>
              </a:rPr>
              <a:t>Engineering, Construction and Architectural Management</a:t>
            </a:r>
            <a:r>
              <a:rPr lang="en-US" sz="1600" dirty="0">
                <a:solidFill>
                  <a:schemeClr val="tx1"/>
                </a:solidFill>
                <a:latin typeface="Times New Roman" panose="02020603050405020304" pitchFamily="18" charset="0"/>
                <a:ea typeface="+mn-lt"/>
                <a:cs typeface="Times New Roman" panose="02020603050405020304" pitchFamily="18" charset="0"/>
              </a:rPr>
              <a:t> [Preprint]. Available at: https://doi.org/10.1108/ecam-04-2021-0327. </a:t>
            </a:r>
          </a:p>
          <a:p>
            <a:pPr algn="just">
              <a:lnSpc>
                <a:spcPct val="90000"/>
              </a:lnSpc>
            </a:pPr>
            <a:r>
              <a:rPr lang="en-US" sz="1600" dirty="0">
                <a:solidFill>
                  <a:schemeClr val="tx1"/>
                </a:solidFill>
                <a:latin typeface="Times New Roman" panose="02020603050405020304" pitchFamily="18" charset="0"/>
                <a:ea typeface="+mn-lt"/>
                <a:cs typeface="Times New Roman" panose="02020603050405020304" pitchFamily="18" charset="0"/>
              </a:rPr>
              <a:t>Victor, L. (2022) 8 Crucial Mistakes in BIM Implementation and Ways to Tackle Them. Available at: https://www.united-bim.com/8-crucial-mistakes-in-bim-implementation-and-how-to-tackle-them/.</a:t>
            </a:r>
          </a:p>
        </p:txBody>
      </p:sp>
      <p:sp>
        <p:nvSpPr>
          <p:cNvPr id="14" name="Freeform: Shape 13">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A2F7E67-7585-AB96-2312-CF5D7CBAD66D}"/>
              </a:ext>
            </a:extLst>
          </p:cNvPr>
          <p:cNvSpPr>
            <a:spLocks noGrp="1"/>
          </p:cNvSpPr>
          <p:nvPr>
            <p:ph type="sldNum" sz="quarter" idx="12"/>
          </p:nvPr>
        </p:nvSpPr>
        <p:spPr>
          <a:xfrm>
            <a:off x="8610600" y="6356350"/>
            <a:ext cx="2743200" cy="365125"/>
          </a:xfrm>
        </p:spPr>
        <p:txBody>
          <a:bodyPr>
            <a:normAutofit/>
          </a:bodyPr>
          <a:lstStyle/>
          <a:p>
            <a:pPr>
              <a:spcAft>
                <a:spcPts val="600"/>
              </a:spcAft>
            </a:pPr>
            <a:fld id="{48F63A3B-78C7-47BE-AE5E-E10140E04643}" type="slidenum">
              <a:rPr lang="en-US" sz="1000"/>
              <a:pPr>
                <a:spcAft>
                  <a:spcPts val="600"/>
                </a:spcAft>
              </a:pPr>
              <a:t>11</a:t>
            </a:fld>
            <a:endParaRPr lang="en-US" sz="1000"/>
          </a:p>
        </p:txBody>
      </p:sp>
    </p:spTree>
    <p:extLst>
      <p:ext uri="{BB962C8B-B14F-4D97-AF65-F5344CB8AC3E}">
        <p14:creationId xmlns:p14="http://schemas.microsoft.com/office/powerpoint/2010/main" val="379611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572493" y="238539"/>
            <a:ext cx="11018520" cy="1434415"/>
          </a:xfrm>
        </p:spPr>
        <p:txBody>
          <a:bodyPr anchor="b">
            <a:normAutofit/>
          </a:bodyPr>
          <a:lstStyle/>
          <a:p>
            <a:r>
              <a:rPr lang="en-US" sz="5400"/>
              <a:t>Introduction</a:t>
            </a:r>
          </a:p>
        </p:txBody>
      </p:sp>
      <p:sp>
        <p:nvSpPr>
          <p:cNvPr id="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572493" y="2071316"/>
            <a:ext cx="6713552" cy="4119172"/>
          </a:xfrm>
        </p:spPr>
        <p:txBody>
          <a:bodyPr vert="horz" lIns="91440" tIns="45720" rIns="91440" bIns="45720" rtlCol="0" anchor="t">
            <a:normAutofit/>
          </a:bodyPr>
          <a:lstStyle/>
          <a:p>
            <a:pPr marL="457200" indent="-457200">
              <a:lnSpc>
                <a:spcPct val="200000"/>
              </a:lnSpc>
              <a:buFont typeface="Arial" panose="020B0604020202020204" pitchFamily="34" charset="0"/>
              <a:buChar char="•"/>
            </a:pPr>
            <a:r>
              <a:rPr lang="en-US" sz="2800" dirty="0"/>
              <a:t>Building Information Modeling (BIM)</a:t>
            </a:r>
          </a:p>
          <a:p>
            <a:pPr marL="457200" indent="-457200">
              <a:lnSpc>
                <a:spcPct val="200000"/>
              </a:lnSpc>
              <a:buFont typeface="Arial" panose="020B0604020202020204" pitchFamily="34" charset="0"/>
              <a:buChar char="•"/>
            </a:pPr>
            <a:r>
              <a:rPr lang="en-US" sz="2800" dirty="0"/>
              <a:t>Customer ease</a:t>
            </a:r>
          </a:p>
          <a:p>
            <a:pPr marL="457200" indent="-457200">
              <a:lnSpc>
                <a:spcPct val="200000"/>
              </a:lnSpc>
              <a:buFont typeface="Arial" panose="020B0604020202020204" pitchFamily="34" charset="0"/>
              <a:buChar char="•"/>
            </a:pPr>
            <a:r>
              <a:rPr lang="en-US" sz="2800" dirty="0"/>
              <a:t>Greater opportunities</a:t>
            </a:r>
          </a:p>
          <a:p>
            <a:pPr marL="457200" indent="-457200">
              <a:lnSpc>
                <a:spcPct val="200000"/>
              </a:lnSpc>
              <a:buFont typeface="Arial" panose="020B0604020202020204" pitchFamily="34" charset="0"/>
              <a:buChar char="•"/>
            </a:pPr>
            <a:r>
              <a:rPr lang="en-US" sz="2800" dirty="0"/>
              <a:t>Agile and accurate</a:t>
            </a:r>
          </a:p>
          <a:p>
            <a:pPr marL="457200" indent="-457200">
              <a:lnSpc>
                <a:spcPct val="90000"/>
              </a:lnSpc>
              <a:buFont typeface="Arial" panose="020B0604020202020204" pitchFamily="34" charset="0"/>
              <a:buChar char="•"/>
            </a:pPr>
            <a:endParaRPr lang="en-US" sz="2800"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8610600" y="6356350"/>
            <a:ext cx="2743200" cy="365125"/>
          </a:xfrm>
        </p:spPr>
        <p:txBody>
          <a:bodyPr>
            <a:normAutofit/>
          </a:bodyPr>
          <a:lstStyle/>
          <a:p>
            <a:pPr>
              <a:spcAft>
                <a:spcPts val="600"/>
              </a:spcAft>
            </a:pPr>
            <a:fld id="{48F63A3B-78C7-47BE-AE5E-E10140E04643}" type="slidenum">
              <a:rPr lang="en-US" smtClean="0"/>
              <a:pPr>
                <a:spcAft>
                  <a:spcPts val="600"/>
                </a:spcAft>
              </a:pPr>
              <a:t>2</a:t>
            </a:fld>
            <a:endParaRPr lang="en-US"/>
          </a:p>
        </p:txBody>
      </p:sp>
      <p:pic>
        <p:nvPicPr>
          <p:cNvPr id="6" name="Picture 5">
            <a:extLst>
              <a:ext uri="{FF2B5EF4-FFF2-40B4-BE49-F238E27FC236}">
                <a16:creationId xmlns:a16="http://schemas.microsoft.com/office/drawing/2014/main" id="{A5C6D3F3-ABA7-58C5-01F5-FC31D4CAEAA0}"/>
              </a:ext>
            </a:extLst>
          </p:cNvPr>
          <p:cNvPicPr>
            <a:picLocks noChangeAspect="1"/>
          </p:cNvPicPr>
          <p:nvPr/>
        </p:nvPicPr>
        <p:blipFill>
          <a:blip r:embed="rId3"/>
          <a:stretch>
            <a:fillRect/>
          </a:stretch>
        </p:blipFill>
        <p:spPr>
          <a:xfrm>
            <a:off x="7286045" y="2087789"/>
            <a:ext cx="3981450" cy="4086225"/>
          </a:xfrm>
          <a:prstGeom prst="rect">
            <a:avLst/>
          </a:prstGeom>
        </p:spPr>
      </p:pic>
    </p:spTree>
    <p:extLst>
      <p:ext uri="{BB962C8B-B14F-4D97-AF65-F5344CB8AC3E}">
        <p14:creationId xmlns:p14="http://schemas.microsoft.com/office/powerpoint/2010/main" val="97962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ACF60-4850-19E4-BB74-3A15332A7243}"/>
              </a:ext>
            </a:extLst>
          </p:cNvPr>
          <p:cNvSpPr>
            <a:spLocks noGrp="1"/>
          </p:cNvSpPr>
          <p:nvPr>
            <p:ph type="title"/>
          </p:nvPr>
        </p:nvSpPr>
        <p:spPr>
          <a:xfrm>
            <a:off x="793662" y="386930"/>
            <a:ext cx="10066122" cy="1298448"/>
          </a:xfrm>
        </p:spPr>
        <p:txBody>
          <a:bodyPr anchor="b">
            <a:normAutofit/>
          </a:bodyPr>
          <a:lstStyle/>
          <a:p>
            <a:r>
              <a:rPr lang="en-US" sz="4800" b="0">
                <a:ea typeface="+mj-lt"/>
                <a:cs typeface="+mj-lt"/>
              </a:rPr>
              <a:t>Skyrocketing BIM usage</a:t>
            </a:r>
            <a:endParaRPr lang="en-US" sz="4800"/>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D41206-78C3-D5DA-DEA3-689C0496927A}"/>
              </a:ext>
            </a:extLst>
          </p:cNvPr>
          <p:cNvSpPr>
            <a:spLocks noGrp="1"/>
          </p:cNvSpPr>
          <p:nvPr>
            <p:ph idx="1"/>
          </p:nvPr>
        </p:nvSpPr>
        <p:spPr>
          <a:xfrm>
            <a:off x="793661" y="2599509"/>
            <a:ext cx="4530898" cy="3639450"/>
          </a:xfrm>
        </p:spPr>
        <p:txBody>
          <a:bodyPr vert="horz" lIns="91440" tIns="45720" rIns="91440" bIns="45720" rtlCol="0" anchor="t">
            <a:normAutofit/>
          </a:bodyPr>
          <a:lstStyle/>
          <a:p>
            <a:pPr>
              <a:lnSpc>
                <a:spcPct val="90000"/>
              </a:lnSpc>
            </a:pPr>
            <a:r>
              <a:rPr lang="en-US" sz="1900" dirty="0"/>
              <a:t>  </a:t>
            </a:r>
            <a:endParaRPr lang="en-US" sz="1900" dirty="0">
              <a:cs typeface="Sabon Next LT"/>
            </a:endParaRPr>
          </a:p>
          <a:p>
            <a:pPr marL="342900" indent="-342900">
              <a:lnSpc>
                <a:spcPct val="200000"/>
              </a:lnSpc>
              <a:buFont typeface="Arial" panose="020B0604020202020204" pitchFamily="34" charset="0"/>
              <a:buChar char="•"/>
            </a:pPr>
            <a:r>
              <a:rPr lang="en-US" sz="2000" b="1" dirty="0">
                <a:ea typeface="+mn-lt"/>
                <a:cs typeface="+mn-lt"/>
              </a:rPr>
              <a:t>Dodge Data &amp; Analytics</a:t>
            </a:r>
          </a:p>
          <a:p>
            <a:pPr marL="342900" indent="-342900">
              <a:lnSpc>
                <a:spcPct val="200000"/>
              </a:lnSpc>
              <a:buFont typeface="Arial" panose="020B0604020202020204" pitchFamily="34" charset="0"/>
              <a:buChar char="•"/>
            </a:pPr>
            <a:r>
              <a:rPr lang="en-US" sz="2000" b="1" dirty="0"/>
              <a:t>Digital transformation </a:t>
            </a:r>
          </a:p>
          <a:p>
            <a:pPr marL="342900" indent="-342900">
              <a:lnSpc>
                <a:spcPct val="200000"/>
              </a:lnSpc>
              <a:buFont typeface="Arial" panose="020B0604020202020204" pitchFamily="34" charset="0"/>
              <a:buChar char="•"/>
            </a:pPr>
            <a:r>
              <a:rPr lang="en-US" sz="2000" b="1" dirty="0"/>
              <a:t>Requirement of US</a:t>
            </a:r>
          </a:p>
          <a:p>
            <a:pPr marL="342900" indent="-342900">
              <a:lnSpc>
                <a:spcPct val="200000"/>
              </a:lnSpc>
              <a:buFont typeface="Arial" panose="020B0604020202020204" pitchFamily="34" charset="0"/>
              <a:buChar char="•"/>
            </a:pPr>
            <a:r>
              <a:rPr lang="en-US" sz="2000" b="1" dirty="0"/>
              <a:t>Laws in technology sector</a:t>
            </a:r>
          </a:p>
          <a:p>
            <a:pPr>
              <a:lnSpc>
                <a:spcPct val="90000"/>
              </a:lnSpc>
            </a:pPr>
            <a:endParaRPr lang="en-US" sz="1900" dirty="0">
              <a:cs typeface="Sabon Next LT"/>
            </a:endParaRPr>
          </a:p>
        </p:txBody>
      </p:sp>
      <p:pic>
        <p:nvPicPr>
          <p:cNvPr id="6" name="Picture 6" descr="Map&#10;&#10;Description automatically generated">
            <a:extLst>
              <a:ext uri="{FF2B5EF4-FFF2-40B4-BE49-F238E27FC236}">
                <a16:creationId xmlns:a16="http://schemas.microsoft.com/office/drawing/2014/main" id="{CE6AF8C1-BD9C-9212-505E-2D27FDAE7591}"/>
              </a:ext>
            </a:extLst>
          </p:cNvPr>
          <p:cNvPicPr>
            <a:picLocks noChangeAspect="1"/>
          </p:cNvPicPr>
          <p:nvPr/>
        </p:nvPicPr>
        <p:blipFill>
          <a:blip r:embed="rId3"/>
          <a:stretch>
            <a:fillRect/>
          </a:stretch>
        </p:blipFill>
        <p:spPr>
          <a:xfrm>
            <a:off x="5911532" y="2899299"/>
            <a:ext cx="5150277" cy="2884155"/>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015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6BF352-FE18-9E1A-4EC7-8E9307DE7317}"/>
              </a:ext>
            </a:extLst>
          </p:cNvPr>
          <p:cNvSpPr>
            <a:spLocks noGrp="1"/>
          </p:cNvSpPr>
          <p:nvPr>
            <p:ph idx="1"/>
          </p:nvPr>
        </p:nvSpPr>
        <p:spPr>
          <a:xfrm>
            <a:off x="804672" y="647700"/>
            <a:ext cx="4765949" cy="5127459"/>
          </a:xfrm>
        </p:spPr>
        <p:txBody>
          <a:bodyPr vert="horz" lIns="91440" tIns="45720" rIns="91440" bIns="45720" rtlCol="0" anchor="t">
            <a:normAutofit/>
          </a:bodyPr>
          <a:lstStyle/>
          <a:p>
            <a:endParaRPr lang="en-US" sz="1800" dirty="0">
              <a:solidFill>
                <a:schemeClr val="tx2"/>
              </a:solidFill>
              <a:ea typeface="+mn-lt"/>
              <a:cs typeface="+mn-lt"/>
            </a:endParaRPr>
          </a:p>
          <a:p>
            <a:endParaRPr lang="en-US" sz="1800" dirty="0">
              <a:solidFill>
                <a:schemeClr val="tx2"/>
              </a:solidFill>
              <a:cs typeface="Sabon Next LT"/>
            </a:endParaRPr>
          </a:p>
        </p:txBody>
      </p:sp>
      <p:grpSp>
        <p:nvGrpSpPr>
          <p:cNvPr id="15" name="Group 1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6" name="Freeform: Shape 1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6" descr="Diagram&#10;&#10;Description automatically generated">
            <a:extLst>
              <a:ext uri="{FF2B5EF4-FFF2-40B4-BE49-F238E27FC236}">
                <a16:creationId xmlns:a16="http://schemas.microsoft.com/office/drawing/2014/main" id="{33C18981-728A-32B1-BC28-E48880351DC6}"/>
              </a:ext>
            </a:extLst>
          </p:cNvPr>
          <p:cNvPicPr>
            <a:picLocks noChangeAspect="1"/>
          </p:cNvPicPr>
          <p:nvPr/>
        </p:nvPicPr>
        <p:blipFill>
          <a:blip r:embed="rId3"/>
          <a:stretch>
            <a:fillRect/>
          </a:stretch>
        </p:blipFill>
        <p:spPr>
          <a:xfrm>
            <a:off x="7708392" y="2861727"/>
            <a:ext cx="4142232" cy="2058090"/>
          </a:xfrm>
          <a:prstGeom prst="rect">
            <a:avLst/>
          </a:prstGeom>
        </p:spPr>
      </p:pic>
      <p:sp>
        <p:nvSpPr>
          <p:cNvPr id="7" name="Content Placeholder 2">
            <a:extLst>
              <a:ext uri="{FF2B5EF4-FFF2-40B4-BE49-F238E27FC236}">
                <a16:creationId xmlns:a16="http://schemas.microsoft.com/office/drawing/2014/main" id="{E98D8080-474C-557D-A692-00B5E45CB9A7}"/>
              </a:ext>
            </a:extLst>
          </p:cNvPr>
          <p:cNvSpPr txBox="1">
            <a:spLocks/>
          </p:cNvSpPr>
          <p:nvPr/>
        </p:nvSpPr>
        <p:spPr>
          <a:xfrm>
            <a:off x="1210411" y="973727"/>
            <a:ext cx="4530898" cy="3639450"/>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00000"/>
              </a:lnSpc>
              <a:spcBef>
                <a:spcPts val="36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900" dirty="0"/>
              <a:t>  </a:t>
            </a:r>
            <a:endParaRPr lang="en-US" sz="1900" dirty="0">
              <a:cs typeface="Sabon Next LT"/>
            </a:endParaRPr>
          </a:p>
          <a:p>
            <a:pPr marL="342900" indent="-342900">
              <a:lnSpc>
                <a:spcPct val="200000"/>
              </a:lnSpc>
              <a:buFont typeface="Arial" panose="020B0604020202020204" pitchFamily="34" charset="0"/>
              <a:buChar char="•"/>
            </a:pPr>
            <a:r>
              <a:rPr lang="en-US" sz="2000" b="1" dirty="0">
                <a:ea typeface="+mn-lt"/>
                <a:cs typeface="+mn-lt"/>
              </a:rPr>
              <a:t>Adoption by businesses</a:t>
            </a:r>
          </a:p>
          <a:p>
            <a:pPr marL="342900" indent="-342900">
              <a:lnSpc>
                <a:spcPct val="200000"/>
              </a:lnSpc>
              <a:buFont typeface="Arial" panose="020B0604020202020204" pitchFamily="34" charset="0"/>
              <a:buChar char="•"/>
            </a:pPr>
            <a:r>
              <a:rPr lang="en-US" sz="2000" b="1" dirty="0"/>
              <a:t>Site safety needs</a:t>
            </a:r>
          </a:p>
          <a:p>
            <a:pPr marL="342900" indent="-342900">
              <a:lnSpc>
                <a:spcPct val="200000"/>
              </a:lnSpc>
              <a:buFont typeface="Arial" panose="020B0604020202020204" pitchFamily="34" charset="0"/>
              <a:buChar char="•"/>
            </a:pPr>
            <a:r>
              <a:rPr lang="en-US" sz="2000" b="1" dirty="0"/>
              <a:t>Strong demand by US</a:t>
            </a:r>
          </a:p>
          <a:p>
            <a:pPr marL="342900" indent="-342900">
              <a:lnSpc>
                <a:spcPct val="200000"/>
              </a:lnSpc>
              <a:buFont typeface="Arial" panose="020B0604020202020204" pitchFamily="34" charset="0"/>
              <a:buChar char="•"/>
            </a:pPr>
            <a:r>
              <a:rPr lang="en-US" sz="2000" b="1" dirty="0"/>
              <a:t>Costing more than $5 million USD</a:t>
            </a:r>
          </a:p>
          <a:p>
            <a:pPr marL="342900" indent="-342900">
              <a:lnSpc>
                <a:spcPct val="200000"/>
              </a:lnSpc>
              <a:buFont typeface="Arial" panose="020B0604020202020204" pitchFamily="34" charset="0"/>
              <a:buChar char="•"/>
            </a:pPr>
            <a:r>
              <a:rPr lang="en-US" sz="2000" b="1" dirty="0"/>
              <a:t>Delayed adoption </a:t>
            </a:r>
          </a:p>
          <a:p>
            <a:pPr>
              <a:lnSpc>
                <a:spcPct val="90000"/>
              </a:lnSpc>
            </a:pPr>
            <a:endParaRPr lang="en-US" sz="1900" dirty="0">
              <a:cs typeface="Sabon Next LT"/>
            </a:endParaRPr>
          </a:p>
        </p:txBody>
      </p:sp>
    </p:spTree>
    <p:extLst>
      <p:ext uri="{BB962C8B-B14F-4D97-AF65-F5344CB8AC3E}">
        <p14:creationId xmlns:p14="http://schemas.microsoft.com/office/powerpoint/2010/main" val="2845151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34076-C424-A250-8F20-E9482745313A}"/>
              </a:ext>
            </a:extLst>
          </p:cNvPr>
          <p:cNvSpPr>
            <a:spLocks noGrp="1"/>
          </p:cNvSpPr>
          <p:nvPr>
            <p:ph type="title"/>
          </p:nvPr>
        </p:nvSpPr>
        <p:spPr>
          <a:xfrm>
            <a:off x="879926" y="789496"/>
            <a:ext cx="10066122" cy="1298448"/>
          </a:xfrm>
        </p:spPr>
        <p:txBody>
          <a:bodyPr anchor="b">
            <a:normAutofit/>
          </a:bodyPr>
          <a:lstStyle/>
          <a:p>
            <a:pPr>
              <a:lnSpc>
                <a:spcPct val="90000"/>
              </a:lnSpc>
            </a:pPr>
            <a:r>
              <a:rPr lang="en-US" dirty="0"/>
              <a:t>Industry Impact of BIM Methodology</a:t>
            </a:r>
            <a:endParaRPr lang="en-US"/>
          </a:p>
          <a:p>
            <a:pPr>
              <a:lnSpc>
                <a:spcPct val="90000"/>
              </a:lnSpc>
            </a:pPr>
            <a:endParaRPr lang="en-US"/>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descr="Diagram&#10;&#10;Description automatically generated">
            <a:extLst>
              <a:ext uri="{FF2B5EF4-FFF2-40B4-BE49-F238E27FC236}">
                <a16:creationId xmlns:a16="http://schemas.microsoft.com/office/drawing/2014/main" id="{900B5976-66F3-2C92-3522-B1CD7E019778}"/>
              </a:ext>
            </a:extLst>
          </p:cNvPr>
          <p:cNvPicPr>
            <a:picLocks noChangeAspect="1"/>
          </p:cNvPicPr>
          <p:nvPr/>
        </p:nvPicPr>
        <p:blipFill>
          <a:blip r:embed="rId3"/>
          <a:stretch>
            <a:fillRect/>
          </a:stretch>
        </p:blipFill>
        <p:spPr>
          <a:xfrm>
            <a:off x="5911532" y="3101495"/>
            <a:ext cx="5150277" cy="2479763"/>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7032B7C6-45F4-89A8-0FFA-8592C954768E}"/>
              </a:ext>
            </a:extLst>
          </p:cNvPr>
          <p:cNvSpPr txBox="1">
            <a:spLocks/>
          </p:cNvSpPr>
          <p:nvPr/>
        </p:nvSpPr>
        <p:spPr>
          <a:xfrm>
            <a:off x="793661" y="2456813"/>
            <a:ext cx="4530898" cy="3639450"/>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36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900" dirty="0"/>
              <a:t>  </a:t>
            </a:r>
            <a:endParaRPr lang="en-US" sz="1900" dirty="0">
              <a:cs typeface="Sabon Next LT"/>
            </a:endParaRPr>
          </a:p>
          <a:p>
            <a:pPr marL="342900" indent="-342900">
              <a:lnSpc>
                <a:spcPct val="200000"/>
              </a:lnSpc>
              <a:buFont typeface="Arial" panose="020B0604020202020204" pitchFamily="34" charset="0"/>
              <a:buChar char="•"/>
            </a:pPr>
            <a:r>
              <a:rPr lang="en-US" sz="2000" b="1" dirty="0">
                <a:ea typeface="+mn-lt"/>
                <a:cs typeface="+mn-lt"/>
              </a:rPr>
              <a:t>Strong grip of BIM</a:t>
            </a:r>
          </a:p>
          <a:p>
            <a:pPr marL="342900" indent="-342900">
              <a:lnSpc>
                <a:spcPct val="200000"/>
              </a:lnSpc>
              <a:buFont typeface="Arial" panose="020B0604020202020204" pitchFamily="34" charset="0"/>
              <a:buChar char="•"/>
            </a:pPr>
            <a:r>
              <a:rPr lang="en-US" sz="2000" b="1" dirty="0"/>
              <a:t>Use in Mega projects</a:t>
            </a:r>
          </a:p>
          <a:p>
            <a:pPr marL="342900" indent="-342900">
              <a:lnSpc>
                <a:spcPct val="200000"/>
              </a:lnSpc>
              <a:buFont typeface="Arial" panose="020B0604020202020204" pitchFamily="34" charset="0"/>
              <a:buChar char="•"/>
            </a:pPr>
            <a:r>
              <a:rPr lang="en-US" sz="2000" b="1" dirty="0"/>
              <a:t>Necessity for construction sector</a:t>
            </a:r>
          </a:p>
          <a:p>
            <a:pPr marL="342900" indent="-342900">
              <a:lnSpc>
                <a:spcPct val="200000"/>
              </a:lnSpc>
              <a:buFont typeface="Arial" panose="020B0604020202020204" pitchFamily="34" charset="0"/>
              <a:buChar char="•"/>
            </a:pPr>
            <a:r>
              <a:rPr lang="en-US" sz="2000" b="1" dirty="0"/>
              <a:t>Freedom tower in NY city </a:t>
            </a:r>
          </a:p>
          <a:p>
            <a:pPr>
              <a:lnSpc>
                <a:spcPct val="90000"/>
              </a:lnSpc>
            </a:pPr>
            <a:endParaRPr lang="en-US" sz="1900" dirty="0">
              <a:cs typeface="Sabon Next LT"/>
            </a:endParaRPr>
          </a:p>
        </p:txBody>
      </p:sp>
    </p:spTree>
    <p:extLst>
      <p:ext uri="{BB962C8B-B14F-4D97-AF65-F5344CB8AC3E}">
        <p14:creationId xmlns:p14="http://schemas.microsoft.com/office/powerpoint/2010/main" val="3199185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DEAAC0-370D-77CE-8687-ED6666B30136}"/>
              </a:ext>
            </a:extLst>
          </p:cNvPr>
          <p:cNvSpPr>
            <a:spLocks noGrp="1"/>
          </p:cNvSpPr>
          <p:nvPr>
            <p:ph type="title"/>
          </p:nvPr>
        </p:nvSpPr>
        <p:spPr>
          <a:xfrm>
            <a:off x="6234865" y="568517"/>
            <a:ext cx="5248221" cy="1067209"/>
          </a:xfrm>
        </p:spPr>
        <p:txBody>
          <a:bodyPr>
            <a:normAutofit/>
          </a:bodyPr>
          <a:lstStyle/>
          <a:p>
            <a:pPr>
              <a:lnSpc>
                <a:spcPct val="90000"/>
              </a:lnSpc>
            </a:pPr>
            <a:r>
              <a:rPr lang="en-US" sz="2400" b="0" dirty="0" err="1">
                <a:solidFill>
                  <a:schemeClr val="bg1"/>
                </a:solidFill>
                <a:ea typeface="+mj-lt"/>
                <a:cs typeface="+mj-lt"/>
              </a:rPr>
              <a:t>Bim</a:t>
            </a:r>
            <a:r>
              <a:rPr lang="en-US" sz="2400" b="0" dirty="0">
                <a:solidFill>
                  <a:schemeClr val="bg1"/>
                </a:solidFill>
                <a:ea typeface="+mj-lt"/>
                <a:cs typeface="+mj-lt"/>
              </a:rPr>
              <a:t> accelerates digital-transformation</a:t>
            </a:r>
            <a:endParaRPr lang="en-US" sz="2400" dirty="0">
              <a:solidFill>
                <a:schemeClr val="bg1"/>
              </a:solidFill>
            </a:endParaRPr>
          </a:p>
        </p:txBody>
      </p:sp>
      <p:pic>
        <p:nvPicPr>
          <p:cNvPr id="6" name="Picture 6" descr="Diagram, engineering drawing&#10;&#10;Description automatically generated">
            <a:extLst>
              <a:ext uri="{FF2B5EF4-FFF2-40B4-BE49-F238E27FC236}">
                <a16:creationId xmlns:a16="http://schemas.microsoft.com/office/drawing/2014/main" id="{6B79D5A5-66F0-A0BB-15FD-A0216A892E8F}"/>
              </a:ext>
            </a:extLst>
          </p:cNvPr>
          <p:cNvPicPr>
            <a:picLocks noChangeAspect="1"/>
          </p:cNvPicPr>
          <p:nvPr/>
        </p:nvPicPr>
        <p:blipFill rotWithShape="1">
          <a:blip r:embed="rId3"/>
          <a:srcRect l="28237" r="23466"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3" name="Group 12">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4" name="Freeform: Shape 1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82F2D5E1-ADF0-BBF7-EC90-32E015A74093}"/>
              </a:ext>
            </a:extLst>
          </p:cNvPr>
          <p:cNvSpPr>
            <a:spLocks noGrp="1"/>
          </p:cNvSpPr>
          <p:nvPr>
            <p:ph idx="1"/>
          </p:nvPr>
        </p:nvSpPr>
        <p:spPr>
          <a:xfrm>
            <a:off x="6234868" y="1820369"/>
            <a:ext cx="5217173" cy="4351338"/>
          </a:xfrm>
        </p:spPr>
        <p:txBody>
          <a:bodyPr vert="horz" lIns="91440" tIns="45720" rIns="91440" bIns="45720" rtlCol="0">
            <a:noAutofit/>
          </a:bodyPr>
          <a:lstStyle/>
          <a:p>
            <a:pPr marL="342900" indent="-342900">
              <a:lnSpc>
                <a:spcPct val="150000"/>
              </a:lnSpc>
              <a:buFont typeface="Arial" panose="020B0604020202020204" pitchFamily="34" charset="0"/>
              <a:buChar char="•"/>
            </a:pPr>
            <a:r>
              <a:rPr lang="en-US" sz="2000" b="1" dirty="0">
                <a:solidFill>
                  <a:schemeClr val="bg1"/>
                </a:solidFill>
                <a:ea typeface="+mn-lt"/>
                <a:cs typeface="+mn-lt"/>
              </a:rPr>
              <a:t>Increased BIM usage</a:t>
            </a:r>
          </a:p>
          <a:p>
            <a:pPr marL="342900" indent="-342900">
              <a:lnSpc>
                <a:spcPct val="150000"/>
              </a:lnSpc>
              <a:buFont typeface="Arial" panose="020B0604020202020204" pitchFamily="34" charset="0"/>
              <a:buChar char="•"/>
            </a:pPr>
            <a:r>
              <a:rPr lang="en-US" sz="2000" b="1" dirty="0">
                <a:solidFill>
                  <a:schemeClr val="bg1"/>
                </a:solidFill>
                <a:ea typeface="+mn-lt"/>
                <a:cs typeface="+mn-lt"/>
              </a:rPr>
              <a:t>Increased awareness in corporate sector</a:t>
            </a:r>
          </a:p>
          <a:p>
            <a:pPr marL="342900" indent="-342900">
              <a:lnSpc>
                <a:spcPct val="150000"/>
              </a:lnSpc>
              <a:buFont typeface="Arial" panose="020B0604020202020204" pitchFamily="34" charset="0"/>
              <a:buChar char="•"/>
            </a:pPr>
            <a:r>
              <a:rPr lang="en-US" sz="2000" b="1" dirty="0">
                <a:solidFill>
                  <a:schemeClr val="bg1"/>
                </a:solidFill>
                <a:ea typeface="+mn-lt"/>
                <a:cs typeface="+mn-lt"/>
              </a:rPr>
              <a:t>Satisfied customers</a:t>
            </a:r>
          </a:p>
          <a:p>
            <a:pPr marL="342900" indent="-342900">
              <a:lnSpc>
                <a:spcPct val="150000"/>
              </a:lnSpc>
              <a:buFont typeface="Arial" panose="020B0604020202020204" pitchFamily="34" charset="0"/>
              <a:buChar char="•"/>
            </a:pPr>
            <a:r>
              <a:rPr lang="en-US" sz="2000" b="1" dirty="0">
                <a:solidFill>
                  <a:schemeClr val="bg1"/>
                </a:solidFill>
                <a:ea typeface="+mn-lt"/>
                <a:cs typeface="+mn-lt"/>
              </a:rPr>
              <a:t>Quality of design</a:t>
            </a:r>
          </a:p>
          <a:p>
            <a:pPr marL="342900" indent="-342900">
              <a:lnSpc>
                <a:spcPct val="150000"/>
              </a:lnSpc>
              <a:buFont typeface="Arial" panose="020B0604020202020204" pitchFamily="34" charset="0"/>
              <a:buChar char="•"/>
            </a:pPr>
            <a:r>
              <a:rPr lang="en-US" sz="2000" b="1" dirty="0">
                <a:solidFill>
                  <a:schemeClr val="bg1"/>
                </a:solidFill>
                <a:ea typeface="+mn-lt"/>
                <a:cs typeface="+mn-lt"/>
              </a:rPr>
              <a:t>Low risk</a:t>
            </a:r>
          </a:p>
          <a:p>
            <a:pPr marL="342900" indent="-342900">
              <a:lnSpc>
                <a:spcPct val="150000"/>
              </a:lnSpc>
              <a:buFont typeface="Arial" panose="020B0604020202020204" pitchFamily="34" charset="0"/>
              <a:buChar char="•"/>
            </a:pPr>
            <a:r>
              <a:rPr lang="en-US" sz="2000" b="1" dirty="0">
                <a:solidFill>
                  <a:schemeClr val="bg1"/>
                </a:solidFill>
                <a:ea typeface="+mn-lt"/>
                <a:cs typeface="+mn-lt"/>
              </a:rPr>
              <a:t>Minimum mistakes</a:t>
            </a:r>
          </a:p>
          <a:p>
            <a:pPr marL="342900" indent="-342900">
              <a:lnSpc>
                <a:spcPct val="150000"/>
              </a:lnSpc>
              <a:buFont typeface="Arial" panose="020B0604020202020204" pitchFamily="34" charset="0"/>
              <a:buChar char="•"/>
            </a:pPr>
            <a:r>
              <a:rPr lang="en-US" sz="2000" b="1" dirty="0">
                <a:solidFill>
                  <a:schemeClr val="bg1"/>
                </a:solidFill>
                <a:ea typeface="+mn-lt"/>
                <a:cs typeface="+mn-lt"/>
              </a:rPr>
              <a:t>Increased benefits of BIM over utilization</a:t>
            </a:r>
          </a:p>
          <a:p>
            <a:pPr marL="342900" indent="-342900">
              <a:lnSpc>
                <a:spcPct val="150000"/>
              </a:lnSpc>
              <a:buFont typeface="Arial" panose="020B0604020202020204" pitchFamily="34" charset="0"/>
              <a:buChar char="•"/>
            </a:pPr>
            <a:r>
              <a:rPr lang="en-US" sz="2000" b="1" dirty="0">
                <a:solidFill>
                  <a:schemeClr val="bg1"/>
                </a:solidFill>
                <a:ea typeface="+mn-lt"/>
                <a:cs typeface="+mn-lt"/>
              </a:rPr>
              <a:t>Digital transformation necessity</a:t>
            </a:r>
          </a:p>
          <a:p>
            <a:pPr marL="342900" indent="-342900">
              <a:buFont typeface="Arial" panose="020B0604020202020204" pitchFamily="34" charset="0"/>
              <a:buChar char="•"/>
            </a:pPr>
            <a:endParaRPr lang="en-US" sz="2000" b="1" dirty="0">
              <a:solidFill>
                <a:schemeClr val="bg1"/>
              </a:solidFill>
              <a:cs typeface="Sabon Next LT"/>
            </a:endParaRPr>
          </a:p>
        </p:txBody>
      </p:sp>
      <p:grpSp>
        <p:nvGrpSpPr>
          <p:cNvPr id="17"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8" name="Freeform: Shape 17">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36838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85D0662-725F-9F96-FE1E-17D2B5B6CBB7}"/>
              </a:ext>
            </a:extLst>
          </p:cNvPr>
          <p:cNvPicPr>
            <a:picLocks noChangeAspect="1"/>
          </p:cNvPicPr>
          <p:nvPr/>
        </p:nvPicPr>
        <p:blipFill>
          <a:blip r:embed="rId3"/>
          <a:stretch>
            <a:fillRect/>
          </a:stretch>
        </p:blipFill>
        <p:spPr>
          <a:xfrm>
            <a:off x="5264532" y="1027579"/>
            <a:ext cx="6651624" cy="4480560"/>
          </a:xfrm>
          <a:prstGeom prst="rect">
            <a:avLst/>
          </a:prstGeom>
        </p:spPr>
      </p:pic>
      <p:sp>
        <p:nvSpPr>
          <p:cNvPr id="11" name="Content Placeholder 2">
            <a:extLst>
              <a:ext uri="{FF2B5EF4-FFF2-40B4-BE49-F238E27FC236}">
                <a16:creationId xmlns:a16="http://schemas.microsoft.com/office/drawing/2014/main" id="{41793695-9028-E192-86CD-F5549B178274}"/>
              </a:ext>
            </a:extLst>
          </p:cNvPr>
          <p:cNvSpPr txBox="1">
            <a:spLocks/>
          </p:cNvSpPr>
          <p:nvPr/>
        </p:nvSpPr>
        <p:spPr>
          <a:xfrm>
            <a:off x="262509" y="1448134"/>
            <a:ext cx="4530898" cy="3639450"/>
          </a:xfrm>
          <a:prstGeom prst="rect">
            <a:avLst/>
          </a:prstGeom>
        </p:spPr>
        <p:txBody>
          <a:bodyPr vert="horz" lIns="91440" tIns="45720" rIns="91440" bIns="45720" rtlCol="0" anchor="t">
            <a:normAutofit fontScale="92500"/>
          </a:bodyPr>
          <a:lstStyle>
            <a:lvl1pPr marL="0" indent="0" algn="l" defTabSz="914400" rtl="0" eaLnBrk="1" latinLnBrk="0" hangingPunct="1">
              <a:lnSpc>
                <a:spcPct val="100000"/>
              </a:lnSpc>
              <a:spcBef>
                <a:spcPts val="36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900" dirty="0"/>
              <a:t>  </a:t>
            </a:r>
            <a:endParaRPr lang="en-US" sz="1900" dirty="0">
              <a:cs typeface="Sabon Next LT"/>
            </a:endParaRPr>
          </a:p>
          <a:p>
            <a:pPr marL="342900" indent="-342900">
              <a:lnSpc>
                <a:spcPct val="200000"/>
              </a:lnSpc>
              <a:buFont typeface="Arial" panose="020B0604020202020204" pitchFamily="34" charset="0"/>
              <a:buChar char="•"/>
            </a:pPr>
            <a:r>
              <a:rPr lang="en-US" sz="2000" b="1" dirty="0">
                <a:ea typeface="+mn-lt"/>
                <a:cs typeface="+mn-lt"/>
              </a:rPr>
              <a:t>More possibilities and opportunities</a:t>
            </a:r>
          </a:p>
          <a:p>
            <a:pPr marL="342900" indent="-342900">
              <a:lnSpc>
                <a:spcPct val="200000"/>
              </a:lnSpc>
              <a:buFont typeface="Arial" panose="020B0604020202020204" pitchFamily="34" charset="0"/>
              <a:buChar char="•"/>
            </a:pPr>
            <a:r>
              <a:rPr lang="en-US" sz="2000" b="1" dirty="0">
                <a:cs typeface="Sabon Next LT"/>
              </a:rPr>
              <a:t>Enhanced workflows and procedures</a:t>
            </a:r>
          </a:p>
          <a:p>
            <a:pPr marL="342900" indent="-342900">
              <a:lnSpc>
                <a:spcPct val="200000"/>
              </a:lnSpc>
              <a:buFont typeface="Arial" panose="020B0604020202020204" pitchFamily="34" charset="0"/>
              <a:buChar char="•"/>
            </a:pPr>
            <a:r>
              <a:rPr lang="en-US" sz="2000" b="1" dirty="0">
                <a:cs typeface="Sabon Next LT"/>
              </a:rPr>
              <a:t>Cloud based technologies</a:t>
            </a:r>
          </a:p>
          <a:p>
            <a:pPr marL="342900" indent="-342900">
              <a:lnSpc>
                <a:spcPct val="200000"/>
              </a:lnSpc>
              <a:buFont typeface="Arial" panose="020B0604020202020204" pitchFamily="34" charset="0"/>
              <a:buChar char="•"/>
            </a:pPr>
            <a:r>
              <a:rPr lang="en-US" sz="2000" b="1" dirty="0">
                <a:cs typeface="Sabon Next LT"/>
              </a:rPr>
              <a:t>Innovative approaches</a:t>
            </a:r>
          </a:p>
          <a:p>
            <a:pPr marL="342900" indent="-342900">
              <a:lnSpc>
                <a:spcPct val="200000"/>
              </a:lnSpc>
              <a:buFont typeface="Arial" panose="020B0604020202020204" pitchFamily="34" charset="0"/>
              <a:buChar char="•"/>
            </a:pPr>
            <a:endParaRPr lang="en-US" sz="1900" dirty="0">
              <a:cs typeface="Sabon Next LT"/>
            </a:endParaRPr>
          </a:p>
        </p:txBody>
      </p:sp>
    </p:spTree>
    <p:extLst>
      <p:ext uri="{BB962C8B-B14F-4D97-AF65-F5344CB8AC3E}">
        <p14:creationId xmlns:p14="http://schemas.microsoft.com/office/powerpoint/2010/main" val="2747279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5C53F-6F95-2CD1-2D4C-35E588EF0319}"/>
              </a:ext>
            </a:extLst>
          </p:cNvPr>
          <p:cNvSpPr>
            <a:spLocks noGrp="1"/>
          </p:cNvSpPr>
          <p:nvPr>
            <p:ph type="title"/>
          </p:nvPr>
        </p:nvSpPr>
        <p:spPr>
          <a:xfrm>
            <a:off x="1137033" y="670559"/>
            <a:ext cx="4683321" cy="2148841"/>
          </a:xfrm>
        </p:spPr>
        <p:txBody>
          <a:bodyPr anchor="t">
            <a:normAutofit/>
          </a:bodyPr>
          <a:lstStyle/>
          <a:p>
            <a:pPr>
              <a:lnSpc>
                <a:spcPct val="90000"/>
              </a:lnSpc>
            </a:pPr>
            <a:r>
              <a:rPr lang="en-US" sz="3700"/>
              <a:t>How BIM reduce the probability of errors</a:t>
            </a:r>
          </a:p>
          <a:p>
            <a:pPr>
              <a:lnSpc>
                <a:spcPct val="90000"/>
              </a:lnSpc>
            </a:pPr>
            <a:endParaRPr lang="en-US" sz="3700"/>
          </a:p>
        </p:txBody>
      </p:sp>
      <p:pic>
        <p:nvPicPr>
          <p:cNvPr id="6" name="Picture 6" descr="Graphical user interface, application, website&#10;&#10;Description automatically generated">
            <a:extLst>
              <a:ext uri="{FF2B5EF4-FFF2-40B4-BE49-F238E27FC236}">
                <a16:creationId xmlns:a16="http://schemas.microsoft.com/office/drawing/2014/main" id="{B1534800-8D04-A8D1-9790-63F873A45D33}"/>
              </a:ext>
            </a:extLst>
          </p:cNvPr>
          <p:cNvPicPr>
            <a:picLocks noChangeAspect="1"/>
          </p:cNvPicPr>
          <p:nvPr/>
        </p:nvPicPr>
        <p:blipFill rotWithShape="1">
          <a:blip r:embed="rId3"/>
          <a:srcRect l="2562" r="1213" b="-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4" name="Footer Placeholder 3">
            <a:extLst>
              <a:ext uri="{FF2B5EF4-FFF2-40B4-BE49-F238E27FC236}">
                <a16:creationId xmlns:a16="http://schemas.microsoft.com/office/drawing/2014/main" id="{83030802-68B1-56B6-FF06-547F34881F3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000">
                <a:solidFill>
                  <a:srgbClr val="FFFFFF"/>
                </a:solidFill>
              </a:rPr>
              <a:t>Presentation title</a:t>
            </a:r>
          </a:p>
        </p:txBody>
      </p:sp>
      <p:sp>
        <p:nvSpPr>
          <p:cNvPr id="9" name="Content Placeholder 2">
            <a:extLst>
              <a:ext uri="{FF2B5EF4-FFF2-40B4-BE49-F238E27FC236}">
                <a16:creationId xmlns:a16="http://schemas.microsoft.com/office/drawing/2014/main" id="{B32A896E-FD38-6962-58BA-3F6CD0405B30}"/>
              </a:ext>
            </a:extLst>
          </p:cNvPr>
          <p:cNvSpPr txBox="1">
            <a:spLocks/>
          </p:cNvSpPr>
          <p:nvPr/>
        </p:nvSpPr>
        <p:spPr>
          <a:xfrm>
            <a:off x="7052012" y="401874"/>
            <a:ext cx="4530898" cy="5236925"/>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36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dirty="0"/>
              <a:t>  </a:t>
            </a:r>
            <a:endParaRPr lang="en-US" sz="2000" dirty="0">
              <a:cs typeface="Sabon Next LT"/>
            </a:endParaRPr>
          </a:p>
          <a:p>
            <a:pPr marL="342900" indent="-342900">
              <a:lnSpc>
                <a:spcPct val="200000"/>
              </a:lnSpc>
              <a:buFont typeface="Arial" panose="020B0604020202020204" pitchFamily="34" charset="0"/>
              <a:buChar char="•"/>
            </a:pPr>
            <a:r>
              <a:rPr lang="en-US" sz="2000" b="1" dirty="0">
                <a:ea typeface="+mn-lt"/>
                <a:cs typeface="+mn-lt"/>
              </a:rPr>
              <a:t>Information modelling</a:t>
            </a:r>
          </a:p>
          <a:p>
            <a:pPr marL="342900" indent="-342900">
              <a:lnSpc>
                <a:spcPct val="200000"/>
              </a:lnSpc>
              <a:buFont typeface="Arial" panose="020B0604020202020204" pitchFamily="34" charset="0"/>
              <a:buChar char="•"/>
            </a:pPr>
            <a:r>
              <a:rPr lang="en-US" sz="2000" b="1" dirty="0">
                <a:cs typeface="Sabon Next LT"/>
              </a:rPr>
              <a:t>Intelligent and collaborative 3D modelling</a:t>
            </a:r>
          </a:p>
          <a:p>
            <a:pPr marL="342900" indent="-342900">
              <a:lnSpc>
                <a:spcPct val="200000"/>
              </a:lnSpc>
              <a:buFont typeface="Arial" panose="020B0604020202020204" pitchFamily="34" charset="0"/>
              <a:buChar char="•"/>
            </a:pPr>
            <a:r>
              <a:rPr lang="en-US" sz="2000" b="1" dirty="0">
                <a:cs typeface="Sabon Next LT"/>
              </a:rPr>
              <a:t>Structural and functional elements</a:t>
            </a:r>
          </a:p>
          <a:p>
            <a:pPr marL="342900" indent="-342900">
              <a:lnSpc>
                <a:spcPct val="200000"/>
              </a:lnSpc>
              <a:buFont typeface="Arial" panose="020B0604020202020204" pitchFamily="34" charset="0"/>
              <a:buChar char="•"/>
            </a:pPr>
            <a:r>
              <a:rPr lang="en-US" sz="2000" b="1" dirty="0">
                <a:cs typeface="Sabon Next LT"/>
              </a:rPr>
              <a:t>Accurate knowledge and resources</a:t>
            </a:r>
          </a:p>
          <a:p>
            <a:pPr marL="342900" indent="-342900">
              <a:lnSpc>
                <a:spcPct val="200000"/>
              </a:lnSpc>
              <a:buFont typeface="Arial" panose="020B0604020202020204" pitchFamily="34" charset="0"/>
              <a:buChar char="•"/>
            </a:pPr>
            <a:r>
              <a:rPr lang="en-US" sz="2000" b="1" dirty="0">
                <a:cs typeface="Sabon Next LT"/>
              </a:rPr>
              <a:t> Improved resource management</a:t>
            </a:r>
          </a:p>
          <a:p>
            <a:pPr marL="342900" indent="-342900">
              <a:lnSpc>
                <a:spcPct val="200000"/>
              </a:lnSpc>
              <a:buFont typeface="Arial" panose="020B0604020202020204" pitchFamily="34" charset="0"/>
              <a:buChar char="•"/>
            </a:pPr>
            <a:r>
              <a:rPr lang="en-US" sz="2000" b="1" dirty="0">
                <a:cs typeface="Sabon Next LT"/>
              </a:rPr>
              <a:t>Improved communication</a:t>
            </a:r>
            <a:endParaRPr lang="en-US" sz="2000" dirty="0">
              <a:cs typeface="Sabon Next LT"/>
            </a:endParaRPr>
          </a:p>
        </p:txBody>
      </p:sp>
    </p:spTree>
    <p:extLst>
      <p:ext uri="{BB962C8B-B14F-4D97-AF65-F5344CB8AC3E}">
        <p14:creationId xmlns:p14="http://schemas.microsoft.com/office/powerpoint/2010/main" val="41893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6BF352-FE18-9E1A-4EC7-8E9307DE7317}"/>
              </a:ext>
            </a:extLst>
          </p:cNvPr>
          <p:cNvSpPr>
            <a:spLocks noGrp="1"/>
          </p:cNvSpPr>
          <p:nvPr>
            <p:ph idx="1"/>
          </p:nvPr>
        </p:nvSpPr>
        <p:spPr>
          <a:xfrm>
            <a:off x="804672" y="647700"/>
            <a:ext cx="4765949" cy="5127459"/>
          </a:xfrm>
        </p:spPr>
        <p:txBody>
          <a:bodyPr vert="horz" lIns="91440" tIns="45720" rIns="91440" bIns="45720" rtlCol="0" anchor="t">
            <a:normAutofit/>
          </a:bodyPr>
          <a:lstStyle/>
          <a:p>
            <a:endParaRPr lang="en-US" sz="1800" dirty="0">
              <a:solidFill>
                <a:schemeClr val="tx2"/>
              </a:solidFill>
              <a:ea typeface="+mn-lt"/>
              <a:cs typeface="+mn-lt"/>
            </a:endParaRPr>
          </a:p>
          <a:p>
            <a:endParaRPr lang="en-US" sz="1800" dirty="0">
              <a:solidFill>
                <a:schemeClr val="tx2"/>
              </a:solidFill>
              <a:cs typeface="Sabon Next LT"/>
            </a:endParaRPr>
          </a:p>
        </p:txBody>
      </p:sp>
      <p:sp>
        <p:nvSpPr>
          <p:cNvPr id="7" name="Content Placeholder 2">
            <a:extLst>
              <a:ext uri="{FF2B5EF4-FFF2-40B4-BE49-F238E27FC236}">
                <a16:creationId xmlns:a16="http://schemas.microsoft.com/office/drawing/2014/main" id="{E98D8080-474C-557D-A692-00B5E45CB9A7}"/>
              </a:ext>
            </a:extLst>
          </p:cNvPr>
          <p:cNvSpPr txBox="1">
            <a:spLocks/>
          </p:cNvSpPr>
          <p:nvPr/>
        </p:nvSpPr>
        <p:spPr>
          <a:xfrm>
            <a:off x="4476126" y="204470"/>
            <a:ext cx="4530898" cy="36394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36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dirty="0"/>
              <a:t>  </a:t>
            </a:r>
            <a:endParaRPr lang="en-US" sz="2000" dirty="0">
              <a:cs typeface="Sabon Next LT"/>
            </a:endParaRPr>
          </a:p>
          <a:p>
            <a:pPr marL="342900" indent="-342900">
              <a:lnSpc>
                <a:spcPct val="200000"/>
              </a:lnSpc>
              <a:buFont typeface="Arial" panose="020B0604020202020204" pitchFamily="34" charset="0"/>
              <a:buChar char="•"/>
            </a:pPr>
            <a:r>
              <a:rPr lang="en-US" sz="2000" b="1" dirty="0">
                <a:ea typeface="+mn-lt"/>
                <a:cs typeface="+mn-lt"/>
              </a:rPr>
              <a:t>Conflict detection </a:t>
            </a:r>
          </a:p>
          <a:p>
            <a:pPr marL="342900" indent="-342900">
              <a:lnSpc>
                <a:spcPct val="200000"/>
              </a:lnSpc>
              <a:buFont typeface="Arial" panose="020B0604020202020204" pitchFamily="34" charset="0"/>
              <a:buChar char="•"/>
            </a:pPr>
            <a:r>
              <a:rPr lang="en-US" sz="2000" b="1" dirty="0"/>
              <a:t>Correction of design flaws</a:t>
            </a:r>
          </a:p>
          <a:p>
            <a:pPr marL="342900" indent="-342900">
              <a:lnSpc>
                <a:spcPct val="200000"/>
              </a:lnSpc>
              <a:buFont typeface="Arial" panose="020B0604020202020204" pitchFamily="34" charset="0"/>
              <a:buChar char="•"/>
            </a:pPr>
            <a:r>
              <a:rPr lang="en-US" sz="2000" b="1" dirty="0"/>
              <a:t>Decreased wastage and low costs</a:t>
            </a:r>
          </a:p>
          <a:p>
            <a:pPr marL="342900" indent="-342900">
              <a:lnSpc>
                <a:spcPct val="200000"/>
              </a:lnSpc>
              <a:buFont typeface="Arial" panose="020B0604020202020204" pitchFamily="34" charset="0"/>
              <a:buChar char="•"/>
            </a:pPr>
            <a:r>
              <a:rPr lang="en-US" sz="2000" b="1" dirty="0">
                <a:cs typeface="Sabon Next LT"/>
              </a:rPr>
              <a:t>Low cost risk</a:t>
            </a:r>
          </a:p>
          <a:p>
            <a:pPr marL="342900" indent="-342900">
              <a:lnSpc>
                <a:spcPct val="200000"/>
              </a:lnSpc>
              <a:buFont typeface="Arial" panose="020B0604020202020204" pitchFamily="34" charset="0"/>
              <a:buChar char="•"/>
            </a:pPr>
            <a:r>
              <a:rPr lang="en-US" sz="2000" b="1" dirty="0">
                <a:cs typeface="Sabon Next LT"/>
              </a:rPr>
              <a:t>4D simulation</a:t>
            </a:r>
            <a:endParaRPr lang="en-US" sz="2000" dirty="0">
              <a:cs typeface="Sabon Next LT"/>
            </a:endParaRPr>
          </a:p>
        </p:txBody>
      </p:sp>
    </p:spTree>
    <p:extLst>
      <p:ext uri="{BB962C8B-B14F-4D97-AF65-F5344CB8AC3E}">
        <p14:creationId xmlns:p14="http://schemas.microsoft.com/office/powerpoint/2010/main" val="3282231893"/>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 id="{18518462-57BD-4B9F-9628-24DEFF39786A}" vid="{86105DA6-E613-46C4-BC07-43C4C2AF6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78</TotalTime>
  <Words>1556</Words>
  <Application>Microsoft Office PowerPoint</Application>
  <PresentationFormat>Widescreen</PresentationFormat>
  <Paragraphs>112</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vt:lpstr>
      <vt:lpstr>Arial Black</vt:lpstr>
      <vt:lpstr>Arial,Sans-Serif</vt:lpstr>
      <vt:lpstr>Calibri</vt:lpstr>
      <vt:lpstr>Roboto</vt:lpstr>
      <vt:lpstr>Sabon Next LT</vt:lpstr>
      <vt:lpstr>Times New Roman</vt:lpstr>
      <vt:lpstr>Office Theme</vt:lpstr>
      <vt:lpstr>Use of BIM Might Facilitate Risk Management</vt:lpstr>
      <vt:lpstr>Introduction</vt:lpstr>
      <vt:lpstr>Skyrocketing BIM usage</vt:lpstr>
      <vt:lpstr>PowerPoint Presentation</vt:lpstr>
      <vt:lpstr>Industry Impact of BIM Methodology </vt:lpstr>
      <vt:lpstr>Bim accelerates digital-transformation</vt:lpstr>
      <vt:lpstr>PowerPoint Presentation</vt:lpstr>
      <vt:lpstr>How BIM reduce the probability of errors </vt:lpstr>
      <vt:lpstr>PowerPoint Presentation</vt:lpstr>
      <vt:lpstr>Mistakes in BIM Implementation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dc:title>
  <dc:subject/>
  <dc:creator/>
  <cp:lastModifiedBy>Avvan .</cp:lastModifiedBy>
  <cp:revision>162</cp:revision>
  <dcterms:created xsi:type="dcterms:W3CDTF">2023-01-01T17:54:46Z</dcterms:created>
  <dcterms:modified xsi:type="dcterms:W3CDTF">2023-01-02T01:04:21Z</dcterms:modified>
</cp:coreProperties>
</file>